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eb56b05c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eb56b05c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eb56b05c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eb56b05c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eb56b05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eb56b05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eb56b05c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eb56b05c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eb56b05c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eb56b05c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eb56b05c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eb56b05c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eb56b05c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eb56b05c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eb56b05c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eb56b05c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eb56b05c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eb56b05c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eb56b05c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eb56b05c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eb56b05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eb56b05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eb56b05c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eb56b05c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eb56b05c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eb56b05c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eb56b05c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eb56b05c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eb56b05c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eb56b05c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eb56b05c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eb56b05c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b56b05c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b56b05c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eb56b05c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eb56b05c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eb56b05c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eb56b05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eb56b05c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eb56b05c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eb56b05c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eb56b05c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eb56b05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eb56b05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c94cdc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c94cdc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eb56b05c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eb56b05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hyperlink" Target="https://www.cdc.gov/coronavirus/2019-ncov/php/contact-tracing/contact-tracing-plan/appendix.html#contac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hyperlink" Target="mailto:Denie_Gorbey-Creese@hcpss.or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Julia_Bialeski@hcpss.org" TargetMode="External"/><Relationship Id="rId4" Type="http://schemas.openxmlformats.org/officeDocument/2006/relationships/hyperlink" Target="mailto:Charles_West@hcpss.org" TargetMode="External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://www.infofinderi.com/ifi/?cid=HCP2IOASIJVW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900" y="2458075"/>
            <a:ext cx="2073850" cy="26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BPES Hybrid Parent Orientation - Primary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March 10 &amp; 11</a:t>
            </a:r>
            <a:r>
              <a:rPr lang="en" sz="2400"/>
              <a:t>, 2021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Recess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799" y="2947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Outside weather permitting - please dress appropriately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be assigned zones (field, playground, blacktop)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Playground equipment will be used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 of contactless games: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 light/green light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Yoga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Scavenger hunts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be masked at recess and social distancing will be expected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Hand sanitizer will be encouraged before, during, and after recess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Indoor recess - students will be supervised indoors - no shared games or materials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 Hybrid Student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bring - </a:t>
            </a:r>
            <a:r>
              <a:rPr b="1" lang="en" u="sng"/>
              <a:t>Please label everything with permanent marker:</a:t>
            </a:r>
            <a:endParaRPr b="1"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Fully charged Chromebook and charging cord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Headphones (non-bluetooth)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masks, in a plastic bag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 shield (optional)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 bottle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login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Supply box and journals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Lunch, if not taking school lunch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Snack, if requested by your child’s teacher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 supply bag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799" y="21997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 Day in the Life of a Hybrid Student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65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prepare the art supply bag: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Sharpened pencil, large eraser, sharpie, sharpened colored pencils, markers, crayons, glue and scissors (please leave watercolor sets at home)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Art folder (will be distributed next week) with folded 12x18 drawing paper (provided in August)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2759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the Life of a Hybrid Student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65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434343"/>
                </a:solidFill>
              </a:rPr>
              <a:t>While your child is in-person on his or her assigned days, t</a:t>
            </a:r>
            <a:r>
              <a:rPr lang="en">
                <a:solidFill>
                  <a:srgbClr val="434343"/>
                </a:solidFill>
              </a:rPr>
              <a:t>he remainder of the class will participate concurrently via Google Meet. A student attending in-person may log in to the Google Meet to join their virtual classmates.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2759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Transitions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Students will transition to math, related arts, and other classes, including special services, as well as lunch and recess</a:t>
            </a:r>
            <a:endParaRPr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Social distancing marks and signage will be in all hallways and transition areas like the cafeteria, arrival areas, stairwells, and recess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Classroom...</a:t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Each student has 2 desks - for work space and personal items. Students will put their backpacks under the second desk.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Student chairs are at least 6 feet apart.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Hand sanitizer will be available.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Hand washing will be encouraged.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Masks required unless there is a medical accommodation.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Disinfectant wipes will be available.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The teacher will teach from his/her working area.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>
            <p:ph type="title"/>
          </p:nvPr>
        </p:nvSpPr>
        <p:spPr>
          <a:xfrm>
            <a:off x="6751800" y="445025"/>
            <a:ext cx="2080500" cy="32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Setup Example</a:t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Arts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transition to Related Arts classes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and in-person students will have the same lesson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Chromebooks may be used in all RA classes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asynchronous assignments for related arts</a:t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0" y="1051800"/>
            <a:ext cx="4541201" cy="340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1" y="1143000"/>
            <a:ext cx="4114797" cy="30860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Arts Spaces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Safety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311700" y="1152475"/>
            <a:ext cx="677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Personal Protective Equipment (PPE)</a:t>
            </a:r>
            <a:endParaRPr>
              <a:solidFill>
                <a:srgbClr val="000000"/>
              </a:solidFill>
            </a:endParaRPr>
          </a:p>
          <a:p>
            <a:pPr indent="-325755" lvl="0" marL="457200" rtl="0" algn="l">
              <a:spcBef>
                <a:spcPts val="27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Nitrile gloves for all staff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Reusable, 3-ply cotton face masks for </a:t>
            </a:r>
            <a:r>
              <a:rPr b="1" lang="en">
                <a:solidFill>
                  <a:srgbClr val="434343"/>
                </a:solidFill>
              </a:rPr>
              <a:t>all staff and students</a:t>
            </a:r>
            <a:endParaRPr b="1"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Clear face masks to support individuals with hearing/speech needs 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Supply of disposable masks for school use as needed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Hand sanitizer in every classroom and areas throughout the school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Desk shields and tabletop sneeze guards, where required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Face shields for all staff and students </a:t>
            </a:r>
            <a:r>
              <a:rPr b="1" lang="en">
                <a:solidFill>
                  <a:srgbClr val="434343"/>
                </a:solidFill>
              </a:rPr>
              <a:t>(optional to wear)</a:t>
            </a:r>
            <a:endParaRPr b="1"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Disinfectant wipes</a:t>
            </a:r>
            <a:endParaRPr>
              <a:solidFill>
                <a:srgbClr val="434343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>
                <a:solidFill>
                  <a:srgbClr val="434343"/>
                </a:solidFill>
              </a:rPr>
              <a:t>Extra facial tissues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Schedules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 Hours, Transportation, Arrival &amp; Dismissal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Breakfast, Lunch, Recess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Day in the Life of a Hybrid Student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 &amp; Safety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 &amp; A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999" y="21235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Safety</a:t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11700" y="1152475"/>
            <a:ext cx="667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>
                <a:solidFill>
                  <a:srgbClr val="000000"/>
                </a:solidFill>
              </a:rPr>
              <a:t>COVID &amp; Contact Tracing: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0"/>
              </a:spcBef>
              <a:spcAft>
                <a:spcPts val="0"/>
              </a:spcAft>
              <a:buSzPts val="935"/>
              <a:buNone/>
            </a:pPr>
            <a:r>
              <a:rPr lang="en">
                <a:solidFill>
                  <a:srgbClr val="434343"/>
                </a:solidFill>
              </a:rPr>
              <a:t>A student determined to be a </a:t>
            </a:r>
            <a:r>
              <a:rPr lang="en">
                <a:solidFill>
                  <a:srgbClr val="434343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close contact</a:t>
            </a:r>
            <a:r>
              <a:rPr lang="en">
                <a:solidFill>
                  <a:srgbClr val="434343"/>
                </a:solidFill>
              </a:rPr>
              <a:t> with a person with verified COVID-19 must quarantine for 14 days. </a:t>
            </a:r>
            <a:r>
              <a:rPr lang="en">
                <a:solidFill>
                  <a:srgbClr val="434343"/>
                </a:solidFill>
              </a:rPr>
              <a:t>Identified close contacts of those with COVID-like illness will also be sent home and instructed to quarantine. </a:t>
            </a:r>
            <a:r>
              <a:rPr lang="en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500"/>
              </a:spcBef>
              <a:spcAft>
                <a:spcPts val="18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Students or staff who have tested positive for COVID-19 should isolate and not return to school until they have been out at least 10 days from the onset of symptoms or positive test without symptoms, remain fever-free for 24 hours, and show a consistent improvement of symptoms.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Safety</a:t>
            </a: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Contact tracing is handled by the Howard County Health Department (HCHD), with support from and in coordination with the HCPSS Office of Health Services.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Contact our cluster nurse, Mrs. Denie Gorbey-Creese, with questions regarding COVID and contract tracing protocols.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70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Denie_Gorbey-Creese@hcpss.org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 My Child Stay Home?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270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New onset cough or shortness of breath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Fever over 100.0 or chills within the past 24 hours </a:t>
            </a:r>
            <a:r>
              <a:rPr lang="en" sz="1400">
                <a:solidFill>
                  <a:srgbClr val="515151"/>
                </a:solidFill>
              </a:rPr>
              <a:t>(without medication) </a:t>
            </a:r>
            <a:endParaRPr sz="1400"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New loss of taste or smell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Fatigue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Muscle or body aches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Headache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Sore throat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Congestion or runny nose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Nausea or vomiting</a:t>
            </a:r>
            <a:endParaRPr>
              <a:solidFill>
                <a:srgbClr val="51515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800"/>
              <a:buChar char="●"/>
            </a:pPr>
            <a:r>
              <a:rPr lang="en">
                <a:solidFill>
                  <a:srgbClr val="515151"/>
                </a:solidFill>
              </a:rPr>
              <a:t>Diarrhea</a:t>
            </a:r>
            <a:endParaRPr/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Help My Child Prepare?</a:t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152475"/>
            <a:ext cx="660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wearing masks for longer periods of time.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standing 6 feet apart from others.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frequent hand washing.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434343"/>
                </a:solidFill>
              </a:rPr>
              <a:t>Practice </a:t>
            </a:r>
            <a:r>
              <a:rPr b="1" i="1" lang="en">
                <a:solidFill>
                  <a:srgbClr val="434343"/>
                </a:solidFill>
              </a:rPr>
              <a:t>INDEPENDENTLY</a:t>
            </a:r>
            <a:r>
              <a:rPr i="1" lang="en">
                <a:solidFill>
                  <a:srgbClr val="434343"/>
                </a:solidFill>
              </a:rPr>
              <a:t> </a:t>
            </a:r>
            <a:r>
              <a:rPr lang="en">
                <a:solidFill>
                  <a:srgbClr val="434343"/>
                </a:solidFill>
              </a:rPr>
              <a:t>opening and closing food containers, snack bags, yogurt, etc. so that only your child touches their own food without an adult assisting and touching it.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tying shoelaces independently.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Practice logging in by themselves. 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Review with them where they will go when they arrive in the morning.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 all...</a:t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your child prepare that school will not look or feel the same as they remember - this is our first step forward in a gradual return to our normalized environment. Our modeling will help shape their reactions.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Thank you for your help in supporting our return to in-person opportunities for your child!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Julia_Bialeski@hcpss.org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Charles_West@hcpss.org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BPES: 410-313-5500</a:t>
            </a:r>
            <a:endParaRPr sz="2400"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050" y="1219200"/>
            <a:ext cx="1981147" cy="264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7050" y="1219200"/>
            <a:ext cx="1981147" cy="26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HCPSS Elementary Return Timeline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999" y="23521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Week of March 15, 2021 - Hybrid students in Pre-K-2nd grades return in-person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Cohort A: Monday, March 15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Cohort B: Thursday, March 18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 of March 29, 2021 - Hybrid students in 3rd-5th grades return in-person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Hours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999" y="21997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128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Kindergarten-5th Grades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Monday &amp; Tuesday (Cohort A)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Thursday &amp; Friday (Cohort B)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/>
              <a:t>9:40am-4:10pm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My Child Do on Wednesdays?</a:t>
            </a:r>
            <a:endParaRPr sz="1577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2759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65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Hybrid students will complete the following assignments asynchronously: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Lexia Core5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DreamBox (or another math assignment)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20 minutes independent reading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Students no longer have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asynchronous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 content or related arts assignments.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Information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99" y="2275975"/>
            <a:ext cx="2158150" cy="27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 stop location, pickup and drop off times are available on the HCPSS website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http://www.infofinderi.com/ifi/?cid=HCP2IOASIJVW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Families of students who receive specialized transportation will be contacted by bus contractors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Assigned seats, one per seat (unless siblings)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Attendance taken daily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 will load rear to front and unload front to rear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Masks required - disposable masks will be available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Windows will be down - please dress your child accordingly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Arrival &amp; Dismissal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Staff outside at 9:30 - Please do not drop students off before this time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Staff in car loop will assist students getting out of the car - please do not get out of your car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Staggered dismissal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RECC car riders will meet on the RECC playground for both arrival and dismissal </a:t>
            </a:r>
            <a:endParaRPr sz="18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400" y="1322525"/>
            <a:ext cx="4527600" cy="29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/>
          <p:nvPr/>
        </p:nvSpPr>
        <p:spPr>
          <a:xfrm>
            <a:off x="5896150" y="3528800"/>
            <a:ext cx="183900" cy="2025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3076750" y="4138400"/>
            <a:ext cx="183900" cy="2025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Arrival &amp; Dismissal - Car Riders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Please fill out and keep the green sign on display when you come to pick up your child to assist us with an efficient and safe dismissal.</a:t>
            </a:r>
            <a:endParaRPr sz="18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149800" y="1017725"/>
            <a:ext cx="286573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Breakfast and Lunch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392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Grab &amp; Go Breakfast for all students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Free lunch for all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RECC students will also have the opportunity to receive meals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Socially-distanced cafeteria seating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Masks on while not eating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Sanitizer in cafeteria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500" y="1017725"/>
            <a:ext cx="4605895" cy="3454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