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beb56b05c9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beb56b05c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eb56b05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beb56b05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beb56b05c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beb56b05c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beb56b05c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beb56b05c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beb56b05c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beb56b05c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beb56b05c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beb56b05c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beb56b05c9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beb56b05c9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eb56b05c9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beb56b05c9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beb56b05c9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beb56b05c9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beb56b05c9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beb56b05c9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beb56b05c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beb56b05c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beb56b05c9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beb56b05c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beb56b05c9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beb56b05c9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beb56b05c9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beb56b05c9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beb56b05c9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beb56b05c9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beb56b05c9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beb56b05c9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eb56b05c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beb56b05c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beb56b05c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beb56b05c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beb56b05c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beb56b05c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eb56b05c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eb56b05c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beb56b05c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beb56b05c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beb56b05c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beb56b05c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eb56b05c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beb56b05c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hyperlink" Target="https://www.cdc.gov/coronavirus/2019-ncov/php/contact-tracing/contact-tracing-plan/appendix.html#contac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hyperlink" Target="mailto:Denie_Gorbey-Creese@hcpss.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hyperlink" Target="mailto:Julia_Bialeski@hcpss.org" TargetMode="External"/><Relationship Id="rId4" Type="http://schemas.openxmlformats.org/officeDocument/2006/relationships/hyperlink" Target="mailto:Charles_West@hcpss.org" TargetMode="External"/><Relationship Id="rId5" Type="http://schemas.openxmlformats.org/officeDocument/2006/relationships/image" Target="../media/image8.jpg"/><Relationship Id="rId6"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www.infofinderi.com/ifi/?cid=HCP2IOASIJV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BPES Group E Parent Orientation</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February 24, 2021</a:t>
            </a:r>
            <a:endParaRPr sz="2400"/>
          </a:p>
          <a:p>
            <a:pPr indent="0" lvl="0" marL="0" rtl="0" algn="ctr">
              <a:spcBef>
                <a:spcPts val="0"/>
              </a:spcBef>
              <a:spcAft>
                <a:spcPts val="0"/>
              </a:spcAft>
              <a:buNone/>
            </a:pPr>
            <a:r>
              <a:t/>
            </a:r>
            <a:endParaRPr sz="1800"/>
          </a:p>
        </p:txBody>
      </p:sp>
      <p:pic>
        <p:nvPicPr>
          <p:cNvPr id="56" name="Google Shape;56;p13"/>
          <p:cNvPicPr preferRelativeResize="0"/>
          <p:nvPr/>
        </p:nvPicPr>
        <p:blipFill>
          <a:blip r:embed="rId3">
            <a:alphaModFix/>
          </a:blip>
          <a:stretch>
            <a:fillRect/>
          </a:stretch>
        </p:blipFill>
        <p:spPr>
          <a:xfrm>
            <a:off x="6622999" y="2123575"/>
            <a:ext cx="2158150" cy="2711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Day in the Life of a Group E Student</a:t>
            </a:r>
            <a:endParaRPr/>
          </a:p>
        </p:txBody>
      </p:sp>
      <p:sp>
        <p:nvSpPr>
          <p:cNvPr id="121" name="Google Shape;121;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What to bring - </a:t>
            </a:r>
            <a:r>
              <a:rPr b="1" lang="en" u="sng"/>
              <a:t>Please label everything with permanent marker:</a:t>
            </a:r>
            <a:endParaRPr b="1" u="sng"/>
          </a:p>
          <a:p>
            <a:pPr indent="-342900" lvl="0" marL="457200" rtl="0" algn="l">
              <a:spcBef>
                <a:spcPts val="1200"/>
              </a:spcBef>
              <a:spcAft>
                <a:spcPts val="0"/>
              </a:spcAft>
              <a:buSzPts val="1800"/>
              <a:buChar char="●"/>
            </a:pPr>
            <a:r>
              <a:rPr lang="en"/>
              <a:t>Fully charged Chromebook and charging cord</a:t>
            </a:r>
            <a:endParaRPr/>
          </a:p>
          <a:p>
            <a:pPr indent="-342900" lvl="0" marL="457200" rtl="0" algn="l">
              <a:spcBef>
                <a:spcPts val="0"/>
              </a:spcBef>
              <a:spcAft>
                <a:spcPts val="0"/>
              </a:spcAft>
              <a:buSzPts val="1800"/>
              <a:buChar char="●"/>
            </a:pPr>
            <a:r>
              <a:rPr lang="en"/>
              <a:t>Headphones (non-bluetooth)</a:t>
            </a:r>
            <a:endParaRPr/>
          </a:p>
          <a:p>
            <a:pPr indent="-342900" lvl="0" marL="457200" rtl="0" algn="l">
              <a:spcBef>
                <a:spcPts val="0"/>
              </a:spcBef>
              <a:spcAft>
                <a:spcPts val="0"/>
              </a:spcAft>
              <a:buSzPts val="1800"/>
              <a:buChar char="●"/>
            </a:pPr>
            <a:r>
              <a:rPr lang="en"/>
              <a:t>2 masks, in a plastic bag</a:t>
            </a:r>
            <a:endParaRPr/>
          </a:p>
          <a:p>
            <a:pPr indent="-342900" lvl="0" marL="457200" rtl="0" algn="l">
              <a:spcBef>
                <a:spcPts val="0"/>
              </a:spcBef>
              <a:spcAft>
                <a:spcPts val="0"/>
              </a:spcAft>
              <a:buSzPts val="1800"/>
              <a:buChar char="●"/>
            </a:pPr>
            <a:r>
              <a:rPr lang="en"/>
              <a:t>Face shield (optional)</a:t>
            </a:r>
            <a:endParaRPr/>
          </a:p>
          <a:p>
            <a:pPr indent="-342900" lvl="0" marL="457200" rtl="0" algn="l">
              <a:spcBef>
                <a:spcPts val="0"/>
              </a:spcBef>
              <a:spcAft>
                <a:spcPts val="0"/>
              </a:spcAft>
              <a:buSzPts val="1800"/>
              <a:buChar char="●"/>
            </a:pPr>
            <a:r>
              <a:rPr lang="en"/>
              <a:t>Water bottle</a:t>
            </a:r>
            <a:endParaRPr/>
          </a:p>
          <a:p>
            <a:pPr indent="-342900" lvl="0" marL="457200" rtl="0" algn="l">
              <a:spcBef>
                <a:spcPts val="0"/>
              </a:spcBef>
              <a:spcAft>
                <a:spcPts val="0"/>
              </a:spcAft>
              <a:buSzPts val="1800"/>
              <a:buChar char="●"/>
            </a:pPr>
            <a:r>
              <a:rPr lang="en"/>
              <a:t>Student login information</a:t>
            </a:r>
            <a:endParaRPr/>
          </a:p>
          <a:p>
            <a:pPr indent="-342900" lvl="0" marL="457200" rtl="0" algn="l">
              <a:spcBef>
                <a:spcPts val="0"/>
              </a:spcBef>
              <a:spcAft>
                <a:spcPts val="0"/>
              </a:spcAft>
              <a:buSzPts val="1800"/>
              <a:buChar char="●"/>
            </a:pPr>
            <a:r>
              <a:rPr lang="en"/>
              <a:t>Supply box and journals - Group E may leave at school</a:t>
            </a:r>
            <a:endParaRPr/>
          </a:p>
          <a:p>
            <a:pPr indent="-342900" lvl="0" marL="457200" rtl="0" algn="l">
              <a:spcBef>
                <a:spcPts val="0"/>
              </a:spcBef>
              <a:spcAft>
                <a:spcPts val="0"/>
              </a:spcAft>
              <a:buSzPts val="1800"/>
              <a:buChar char="●"/>
            </a:pPr>
            <a:r>
              <a:rPr lang="en"/>
              <a:t>Lunch, if not taking school lunch</a:t>
            </a:r>
            <a:endParaRPr/>
          </a:p>
          <a:p>
            <a:pPr indent="-342900" lvl="0" marL="457200" rtl="0" algn="l">
              <a:spcBef>
                <a:spcPts val="0"/>
              </a:spcBef>
              <a:spcAft>
                <a:spcPts val="0"/>
              </a:spcAft>
              <a:buSzPts val="1800"/>
              <a:buChar char="●"/>
            </a:pPr>
            <a:r>
              <a:rPr lang="en"/>
              <a:t>Snack, if requested by your child’s teacher</a:t>
            </a:r>
            <a:endParaRPr/>
          </a:p>
          <a:p>
            <a:pPr indent="-342900" lvl="0" marL="457200" rtl="0" algn="l">
              <a:spcBef>
                <a:spcPts val="0"/>
              </a:spcBef>
              <a:spcAft>
                <a:spcPts val="0"/>
              </a:spcAft>
              <a:buSzPts val="1800"/>
              <a:buChar char="●"/>
            </a:pPr>
            <a:r>
              <a:rPr lang="en"/>
              <a:t>Art supply bag</a:t>
            </a:r>
            <a:endParaRPr/>
          </a:p>
        </p:txBody>
      </p:sp>
      <p:pic>
        <p:nvPicPr>
          <p:cNvPr id="122" name="Google Shape;122;p22"/>
          <p:cNvPicPr preferRelativeResize="0"/>
          <p:nvPr/>
        </p:nvPicPr>
        <p:blipFill>
          <a:blip r:embed="rId3">
            <a:alphaModFix/>
          </a:blip>
          <a:stretch>
            <a:fillRect/>
          </a:stretch>
        </p:blipFill>
        <p:spPr>
          <a:xfrm>
            <a:off x="6546799" y="2199775"/>
            <a:ext cx="2158150" cy="2711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A Day in the Life of a Group E Student</a:t>
            </a:r>
            <a:endParaRPr/>
          </a:p>
        </p:txBody>
      </p:sp>
      <p:sp>
        <p:nvSpPr>
          <p:cNvPr id="128" name="Google Shape;128;p23"/>
          <p:cNvSpPr txBox="1"/>
          <p:nvPr>
            <p:ph idx="1" type="body"/>
          </p:nvPr>
        </p:nvSpPr>
        <p:spPr>
          <a:xfrm>
            <a:off x="311700" y="1152475"/>
            <a:ext cx="6540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prepare the art supply bag:</a:t>
            </a:r>
            <a:endParaRPr/>
          </a:p>
          <a:p>
            <a:pPr indent="-342900" lvl="0" marL="457200" rtl="0" algn="l">
              <a:spcBef>
                <a:spcPts val="1200"/>
              </a:spcBef>
              <a:spcAft>
                <a:spcPts val="0"/>
              </a:spcAft>
              <a:buClr>
                <a:schemeClr val="dk1"/>
              </a:buClr>
              <a:buSzPts val="1800"/>
              <a:buChar char="●"/>
            </a:pPr>
            <a:r>
              <a:rPr lang="en"/>
              <a:t>Sharpened pencil, large eraser, sharpie, sharpened colored pencils, markers, crayons, glue and scissors (please leave watercolor sets at home)</a:t>
            </a:r>
            <a:endParaRPr/>
          </a:p>
          <a:p>
            <a:pPr indent="-342900" lvl="0" marL="457200" rtl="0" algn="l">
              <a:spcBef>
                <a:spcPts val="0"/>
              </a:spcBef>
              <a:spcAft>
                <a:spcPts val="0"/>
              </a:spcAft>
              <a:buClr>
                <a:schemeClr val="dk1"/>
              </a:buClr>
              <a:buSzPts val="1800"/>
              <a:buChar char="●"/>
            </a:pPr>
            <a:r>
              <a:rPr lang="en"/>
              <a:t>Art folder (will be distributed next week) with folded 12x18 drawing paper (provided in August)</a:t>
            </a:r>
            <a:endParaRPr/>
          </a:p>
          <a:p>
            <a:pPr indent="0" lvl="0" marL="457200" rtl="0" algn="l">
              <a:spcBef>
                <a:spcPts val="0"/>
              </a:spcBef>
              <a:spcAft>
                <a:spcPts val="0"/>
              </a:spcAft>
              <a:buNone/>
            </a:pPr>
            <a:r>
              <a:t/>
            </a:r>
            <a:endParaRPr/>
          </a:p>
        </p:txBody>
      </p:sp>
      <p:pic>
        <p:nvPicPr>
          <p:cNvPr id="129" name="Google Shape;129;p23"/>
          <p:cNvPicPr preferRelativeResize="0"/>
          <p:nvPr/>
        </p:nvPicPr>
        <p:blipFill>
          <a:blip r:embed="rId3">
            <a:alphaModFix/>
          </a:blip>
          <a:stretch>
            <a:fillRect/>
          </a:stretch>
        </p:blipFill>
        <p:spPr>
          <a:xfrm>
            <a:off x="6851599" y="2275975"/>
            <a:ext cx="2158150" cy="2711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Day in the Life of a Group E Student</a:t>
            </a:r>
            <a:endParaRPr/>
          </a:p>
        </p:txBody>
      </p:sp>
      <p:sp>
        <p:nvSpPr>
          <p:cNvPr id="135" name="Google Shape;135;p24"/>
          <p:cNvSpPr txBox="1"/>
          <p:nvPr>
            <p:ph idx="1" type="body"/>
          </p:nvPr>
        </p:nvSpPr>
        <p:spPr>
          <a:xfrm>
            <a:off x="311700" y="1152475"/>
            <a:ext cx="6540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434343"/>
              </a:buClr>
              <a:buSzPts val="1800"/>
              <a:buFont typeface="Arial"/>
              <a:buChar char="●"/>
            </a:pPr>
            <a:r>
              <a:rPr lang="en">
                <a:solidFill>
                  <a:srgbClr val="434343"/>
                </a:solidFill>
              </a:rPr>
              <a:t>Since Group E students are returning to the building in advance of the hybrid groups, class sizes will be quite small during the first two weeks of school.  It is possible that some classrooms may have only one student for the first two weeks and on some Wednesdays during the school year.</a:t>
            </a:r>
            <a:endParaRPr>
              <a:solidFill>
                <a:srgbClr val="434343"/>
              </a:solidFill>
            </a:endParaRPr>
          </a:p>
          <a:p>
            <a:pPr indent="-342900" lvl="0" marL="457200" rtl="0" algn="l">
              <a:spcBef>
                <a:spcPts val="0"/>
              </a:spcBef>
              <a:spcAft>
                <a:spcPts val="0"/>
              </a:spcAft>
              <a:buClr>
                <a:srgbClr val="434343"/>
              </a:buClr>
              <a:buSzPts val="1800"/>
              <a:buFont typeface="Arial"/>
              <a:buChar char="●"/>
            </a:pPr>
            <a:r>
              <a:rPr lang="en">
                <a:solidFill>
                  <a:srgbClr val="434343"/>
                </a:solidFill>
              </a:rPr>
              <a:t>During the first 2 weeks (or more), the remainder of the class will participate concurrently via Google Meet. A student attending in-person may log in to the Google Meet to join their virtual classmates.</a:t>
            </a:r>
            <a:endParaRPr/>
          </a:p>
        </p:txBody>
      </p:sp>
      <p:pic>
        <p:nvPicPr>
          <p:cNvPr id="136" name="Google Shape;136;p24"/>
          <p:cNvPicPr preferRelativeResize="0"/>
          <p:nvPr/>
        </p:nvPicPr>
        <p:blipFill>
          <a:blip r:embed="rId3">
            <a:alphaModFix/>
          </a:blip>
          <a:stretch>
            <a:fillRect/>
          </a:stretch>
        </p:blipFill>
        <p:spPr>
          <a:xfrm>
            <a:off x="6851599" y="2275975"/>
            <a:ext cx="2158150" cy="2711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Transitions</a:t>
            </a:r>
            <a:endParaRPr/>
          </a:p>
        </p:txBody>
      </p:sp>
      <p:pic>
        <p:nvPicPr>
          <p:cNvPr id="142" name="Google Shape;142;p25"/>
          <p:cNvPicPr preferRelativeResize="0"/>
          <p:nvPr/>
        </p:nvPicPr>
        <p:blipFill>
          <a:blip r:embed="rId3">
            <a:alphaModFix/>
          </a:blip>
          <a:stretch>
            <a:fillRect/>
          </a:stretch>
        </p:blipFill>
        <p:spPr>
          <a:xfrm>
            <a:off x="6851599" y="2352175"/>
            <a:ext cx="2158150" cy="2711075"/>
          </a:xfrm>
          <a:prstGeom prst="rect">
            <a:avLst/>
          </a:prstGeom>
          <a:noFill/>
          <a:ln>
            <a:noFill/>
          </a:ln>
        </p:spPr>
      </p:pic>
      <p:sp>
        <p:nvSpPr>
          <p:cNvPr id="143" name="Google Shape;143;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rgbClr val="000000"/>
              </a:solidFill>
            </a:endParaRPr>
          </a:p>
          <a:p>
            <a:pPr indent="-342900" lvl="0" marL="457200" rtl="0" algn="l">
              <a:lnSpc>
                <a:spcPct val="100000"/>
              </a:lnSpc>
              <a:spcBef>
                <a:spcPts val="0"/>
              </a:spcBef>
              <a:spcAft>
                <a:spcPts val="0"/>
              </a:spcAft>
              <a:buClr>
                <a:srgbClr val="434343"/>
              </a:buClr>
              <a:buSzPts val="1800"/>
              <a:buChar char="●"/>
            </a:pPr>
            <a:r>
              <a:rPr lang="en">
                <a:solidFill>
                  <a:srgbClr val="434343"/>
                </a:solidFill>
              </a:rPr>
              <a:t>Students will transition to math, related arts, and other classes, including special services, as well as lunch and recess</a:t>
            </a:r>
            <a:endParaRPr>
              <a:solidFill>
                <a:srgbClr val="434343"/>
              </a:solidFill>
            </a:endParaRPr>
          </a:p>
          <a:p>
            <a:pPr indent="0" lvl="0" marL="457200" rtl="0" algn="l">
              <a:lnSpc>
                <a:spcPct val="100000"/>
              </a:lnSpc>
              <a:spcBef>
                <a:spcPts val="0"/>
              </a:spcBef>
              <a:spcAft>
                <a:spcPts val="0"/>
              </a:spcAft>
              <a:buClr>
                <a:schemeClr val="dk1"/>
              </a:buClr>
              <a:buSzPts val="1100"/>
              <a:buFont typeface="Arial"/>
              <a:buNone/>
            </a:pPr>
            <a:r>
              <a:t/>
            </a:r>
            <a:endParaRPr>
              <a:solidFill>
                <a:srgbClr val="434343"/>
              </a:solidFill>
            </a:endParaRPr>
          </a:p>
          <a:p>
            <a:pPr indent="-342900" lvl="0" marL="457200" rtl="0" algn="l">
              <a:lnSpc>
                <a:spcPct val="100000"/>
              </a:lnSpc>
              <a:spcBef>
                <a:spcPts val="0"/>
              </a:spcBef>
              <a:spcAft>
                <a:spcPts val="0"/>
              </a:spcAft>
              <a:buClr>
                <a:srgbClr val="000000"/>
              </a:buClr>
              <a:buSzPts val="1800"/>
              <a:buChar char="●"/>
            </a:pPr>
            <a:r>
              <a:rPr lang="en">
                <a:solidFill>
                  <a:srgbClr val="434343"/>
                </a:solidFill>
              </a:rPr>
              <a:t>Social distancing marks and signage will be in all hallways and transition areas like the cafeteria, arrival areas, stairwells, and recess</a:t>
            </a:r>
            <a:r>
              <a:rPr lang="en">
                <a:solidFill>
                  <a:srgbClr val="000000"/>
                </a:solidFill>
              </a:rPr>
              <a:t> </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 the Classroom...</a:t>
            </a:r>
            <a:endParaRPr/>
          </a:p>
        </p:txBody>
      </p:sp>
      <p:pic>
        <p:nvPicPr>
          <p:cNvPr id="149" name="Google Shape;149;p26"/>
          <p:cNvPicPr preferRelativeResize="0"/>
          <p:nvPr/>
        </p:nvPicPr>
        <p:blipFill>
          <a:blip r:embed="rId3">
            <a:alphaModFix/>
          </a:blip>
          <a:stretch>
            <a:fillRect/>
          </a:stretch>
        </p:blipFill>
        <p:spPr>
          <a:xfrm>
            <a:off x="6851599" y="2352175"/>
            <a:ext cx="2158150" cy="2711075"/>
          </a:xfrm>
          <a:prstGeom prst="rect">
            <a:avLst/>
          </a:prstGeom>
          <a:noFill/>
          <a:ln>
            <a:noFill/>
          </a:ln>
        </p:spPr>
      </p:pic>
      <p:sp>
        <p:nvSpPr>
          <p:cNvPr id="150" name="Google Shape;150;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rgbClr val="434343"/>
              </a:buClr>
              <a:buSzPts val="1800"/>
              <a:buChar char="●"/>
            </a:pPr>
            <a:r>
              <a:rPr lang="en">
                <a:solidFill>
                  <a:srgbClr val="434343"/>
                </a:solidFill>
              </a:rPr>
              <a:t>Each student has 2 desks - for work space and personal items. Students will put their backpacks under the second desk. </a:t>
            </a:r>
            <a:endParaRPr>
              <a:solidFill>
                <a:srgbClr val="434343"/>
              </a:solidFill>
            </a:endParaRPr>
          </a:p>
          <a:p>
            <a:pPr indent="-342900" lvl="0" marL="457200" rtl="0" algn="l">
              <a:lnSpc>
                <a:spcPct val="150000"/>
              </a:lnSpc>
              <a:spcBef>
                <a:spcPts val="0"/>
              </a:spcBef>
              <a:spcAft>
                <a:spcPts val="0"/>
              </a:spcAft>
              <a:buClr>
                <a:srgbClr val="434343"/>
              </a:buClr>
              <a:buSzPts val="1800"/>
              <a:buChar char="●"/>
            </a:pPr>
            <a:r>
              <a:rPr lang="en">
                <a:solidFill>
                  <a:srgbClr val="434343"/>
                </a:solidFill>
              </a:rPr>
              <a:t>Student chairs are at least 6 feet apart.</a:t>
            </a:r>
            <a:endParaRPr>
              <a:solidFill>
                <a:srgbClr val="434343"/>
              </a:solidFill>
            </a:endParaRPr>
          </a:p>
          <a:p>
            <a:pPr indent="-342900" lvl="0" marL="457200" rtl="0" algn="l">
              <a:lnSpc>
                <a:spcPct val="150000"/>
              </a:lnSpc>
              <a:spcBef>
                <a:spcPts val="0"/>
              </a:spcBef>
              <a:spcAft>
                <a:spcPts val="0"/>
              </a:spcAft>
              <a:buClr>
                <a:srgbClr val="434343"/>
              </a:buClr>
              <a:buSzPts val="1800"/>
              <a:buChar char="●"/>
            </a:pPr>
            <a:r>
              <a:rPr lang="en">
                <a:solidFill>
                  <a:srgbClr val="434343"/>
                </a:solidFill>
              </a:rPr>
              <a:t>Hand sanitizer will be available.</a:t>
            </a:r>
            <a:endParaRPr>
              <a:solidFill>
                <a:srgbClr val="434343"/>
              </a:solidFill>
            </a:endParaRPr>
          </a:p>
          <a:p>
            <a:pPr indent="-342900" lvl="0" marL="457200" rtl="0" algn="l">
              <a:lnSpc>
                <a:spcPct val="150000"/>
              </a:lnSpc>
              <a:spcBef>
                <a:spcPts val="0"/>
              </a:spcBef>
              <a:spcAft>
                <a:spcPts val="0"/>
              </a:spcAft>
              <a:buClr>
                <a:srgbClr val="434343"/>
              </a:buClr>
              <a:buSzPts val="1800"/>
              <a:buChar char="●"/>
            </a:pPr>
            <a:r>
              <a:rPr lang="en">
                <a:solidFill>
                  <a:srgbClr val="434343"/>
                </a:solidFill>
              </a:rPr>
              <a:t>Hand washing will be encouraged.</a:t>
            </a:r>
            <a:endParaRPr>
              <a:solidFill>
                <a:srgbClr val="434343"/>
              </a:solidFill>
            </a:endParaRPr>
          </a:p>
          <a:p>
            <a:pPr indent="-342900" lvl="0" marL="457200" rtl="0" algn="l">
              <a:lnSpc>
                <a:spcPct val="150000"/>
              </a:lnSpc>
              <a:spcBef>
                <a:spcPts val="0"/>
              </a:spcBef>
              <a:spcAft>
                <a:spcPts val="0"/>
              </a:spcAft>
              <a:buClr>
                <a:srgbClr val="434343"/>
              </a:buClr>
              <a:buSzPts val="1800"/>
              <a:buChar char="●"/>
            </a:pPr>
            <a:r>
              <a:rPr lang="en">
                <a:solidFill>
                  <a:srgbClr val="434343"/>
                </a:solidFill>
              </a:rPr>
              <a:t>Masks required unless there is a medical accommodation.</a:t>
            </a:r>
            <a:endParaRPr>
              <a:solidFill>
                <a:srgbClr val="434343"/>
              </a:solidFill>
            </a:endParaRPr>
          </a:p>
          <a:p>
            <a:pPr indent="-342900" lvl="0" marL="457200" rtl="0" algn="l">
              <a:lnSpc>
                <a:spcPct val="150000"/>
              </a:lnSpc>
              <a:spcBef>
                <a:spcPts val="0"/>
              </a:spcBef>
              <a:spcAft>
                <a:spcPts val="0"/>
              </a:spcAft>
              <a:buClr>
                <a:srgbClr val="434343"/>
              </a:buClr>
              <a:buSzPts val="1800"/>
              <a:buChar char="●"/>
            </a:pPr>
            <a:r>
              <a:rPr lang="en">
                <a:solidFill>
                  <a:srgbClr val="434343"/>
                </a:solidFill>
              </a:rPr>
              <a:t>Disinfectant wipes will be available.</a:t>
            </a:r>
            <a:endParaRPr>
              <a:solidFill>
                <a:srgbClr val="434343"/>
              </a:solidFill>
            </a:endParaRPr>
          </a:p>
          <a:p>
            <a:pPr indent="-342900" lvl="0" marL="457200" rtl="0" algn="l">
              <a:lnSpc>
                <a:spcPct val="150000"/>
              </a:lnSpc>
              <a:spcBef>
                <a:spcPts val="0"/>
              </a:spcBef>
              <a:spcAft>
                <a:spcPts val="0"/>
              </a:spcAft>
              <a:buClr>
                <a:srgbClr val="434343"/>
              </a:buClr>
              <a:buSzPts val="1800"/>
              <a:buChar char="●"/>
            </a:pPr>
            <a:r>
              <a:rPr lang="en">
                <a:solidFill>
                  <a:srgbClr val="434343"/>
                </a:solidFill>
              </a:rPr>
              <a:t>The teacher will teach from his/her working area. </a:t>
            </a:r>
            <a:endParaRPr>
              <a:solidFill>
                <a:srgbClr val="4343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7"/>
          <p:cNvPicPr preferRelativeResize="0"/>
          <p:nvPr/>
        </p:nvPicPr>
        <p:blipFill>
          <a:blip r:embed="rId3">
            <a:alphaModFix/>
          </a:blip>
          <a:stretch>
            <a:fillRect/>
          </a:stretch>
        </p:blipFill>
        <p:spPr>
          <a:xfrm>
            <a:off x="152400" y="152400"/>
            <a:ext cx="6451603" cy="4838702"/>
          </a:xfrm>
          <a:prstGeom prst="rect">
            <a:avLst/>
          </a:prstGeom>
          <a:noFill/>
          <a:ln>
            <a:noFill/>
          </a:ln>
        </p:spPr>
      </p:pic>
      <p:sp>
        <p:nvSpPr>
          <p:cNvPr id="156" name="Google Shape;156;p27"/>
          <p:cNvSpPr txBox="1"/>
          <p:nvPr>
            <p:ph type="title"/>
          </p:nvPr>
        </p:nvSpPr>
        <p:spPr>
          <a:xfrm>
            <a:off x="6751800" y="445025"/>
            <a:ext cx="2080500" cy="324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Classroom Setup Example</a:t>
            </a:r>
            <a:endParaRPr/>
          </a:p>
        </p:txBody>
      </p:sp>
      <p:pic>
        <p:nvPicPr>
          <p:cNvPr id="157" name="Google Shape;157;p27"/>
          <p:cNvPicPr preferRelativeResize="0"/>
          <p:nvPr/>
        </p:nvPicPr>
        <p:blipFill>
          <a:blip r:embed="rId4">
            <a:alphaModFix/>
          </a:blip>
          <a:stretch>
            <a:fillRect/>
          </a:stretch>
        </p:blipFill>
        <p:spPr>
          <a:xfrm>
            <a:off x="6851599" y="2352175"/>
            <a:ext cx="2158150" cy="2711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Arts</a:t>
            </a:r>
            <a:endParaRPr/>
          </a:p>
        </p:txBody>
      </p:sp>
      <p:sp>
        <p:nvSpPr>
          <p:cNvPr id="163" name="Google Shape;163;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Students will transition to Related Arts classes</a:t>
            </a:r>
            <a:endParaRPr/>
          </a:p>
          <a:p>
            <a:pPr indent="-342900" lvl="0" marL="457200" rtl="0" algn="l">
              <a:spcBef>
                <a:spcPts val="0"/>
              </a:spcBef>
              <a:spcAft>
                <a:spcPts val="0"/>
              </a:spcAft>
              <a:buSzPts val="1800"/>
              <a:buChar char="●"/>
            </a:pPr>
            <a:r>
              <a:rPr lang="en"/>
              <a:t>Virtual and in-person students will have the same lesson</a:t>
            </a:r>
            <a:endParaRPr/>
          </a:p>
          <a:p>
            <a:pPr indent="-342900" lvl="0" marL="457200" rtl="0" algn="l">
              <a:spcBef>
                <a:spcPts val="0"/>
              </a:spcBef>
              <a:spcAft>
                <a:spcPts val="0"/>
              </a:spcAft>
              <a:buSzPts val="1800"/>
              <a:buChar char="●"/>
            </a:pPr>
            <a:r>
              <a:rPr lang="en"/>
              <a:t>Chromebooks may be used in all RA classes</a:t>
            </a:r>
            <a:endParaRPr/>
          </a:p>
          <a:p>
            <a:pPr indent="-342900" lvl="0" marL="457200" rtl="0" algn="l">
              <a:spcBef>
                <a:spcPts val="0"/>
              </a:spcBef>
              <a:spcAft>
                <a:spcPts val="0"/>
              </a:spcAft>
              <a:buSzPts val="1800"/>
              <a:buChar char="●"/>
            </a:pPr>
            <a:r>
              <a:rPr lang="en"/>
              <a:t>No asynchronous assignments for related arts</a:t>
            </a:r>
            <a:endParaRPr/>
          </a:p>
        </p:txBody>
      </p:sp>
      <p:pic>
        <p:nvPicPr>
          <p:cNvPr id="164" name="Google Shape;164;p28"/>
          <p:cNvPicPr preferRelativeResize="0"/>
          <p:nvPr/>
        </p:nvPicPr>
        <p:blipFill>
          <a:blip r:embed="rId3">
            <a:alphaModFix/>
          </a:blip>
          <a:stretch>
            <a:fillRect/>
          </a:stretch>
        </p:blipFill>
        <p:spPr>
          <a:xfrm>
            <a:off x="6851599" y="2352175"/>
            <a:ext cx="2158150" cy="2711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9"/>
          <p:cNvPicPr preferRelativeResize="0"/>
          <p:nvPr/>
        </p:nvPicPr>
        <p:blipFill>
          <a:blip r:embed="rId3">
            <a:alphaModFix/>
          </a:blip>
          <a:stretch>
            <a:fillRect/>
          </a:stretch>
        </p:blipFill>
        <p:spPr>
          <a:xfrm>
            <a:off x="183200" y="1051800"/>
            <a:ext cx="4541201" cy="3405901"/>
          </a:xfrm>
          <a:prstGeom prst="rect">
            <a:avLst/>
          </a:prstGeom>
          <a:noFill/>
          <a:ln>
            <a:noFill/>
          </a:ln>
        </p:spPr>
      </p:pic>
      <p:pic>
        <p:nvPicPr>
          <p:cNvPr id="170" name="Google Shape;170;p29"/>
          <p:cNvPicPr preferRelativeResize="0"/>
          <p:nvPr/>
        </p:nvPicPr>
        <p:blipFill>
          <a:blip r:embed="rId4">
            <a:alphaModFix/>
          </a:blip>
          <a:stretch>
            <a:fillRect/>
          </a:stretch>
        </p:blipFill>
        <p:spPr>
          <a:xfrm>
            <a:off x="4876801" y="1143000"/>
            <a:ext cx="4114797" cy="3086098"/>
          </a:xfrm>
          <a:prstGeom prst="rect">
            <a:avLst/>
          </a:prstGeom>
          <a:noFill/>
          <a:ln>
            <a:noFill/>
          </a:ln>
        </p:spPr>
      </p:pic>
      <p:sp>
        <p:nvSpPr>
          <p:cNvPr id="171" name="Google Shape;17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Arts Spaces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Health &amp; Safety</a:t>
            </a:r>
            <a:endParaRPr/>
          </a:p>
        </p:txBody>
      </p:sp>
      <p:pic>
        <p:nvPicPr>
          <p:cNvPr id="177" name="Google Shape;177;p30"/>
          <p:cNvPicPr preferRelativeResize="0"/>
          <p:nvPr/>
        </p:nvPicPr>
        <p:blipFill>
          <a:blip r:embed="rId3">
            <a:alphaModFix/>
          </a:blip>
          <a:stretch>
            <a:fillRect/>
          </a:stretch>
        </p:blipFill>
        <p:spPr>
          <a:xfrm>
            <a:off x="6851599" y="2352175"/>
            <a:ext cx="2158150" cy="2711075"/>
          </a:xfrm>
          <a:prstGeom prst="rect">
            <a:avLst/>
          </a:prstGeom>
          <a:noFill/>
          <a:ln>
            <a:noFill/>
          </a:ln>
        </p:spPr>
      </p:pic>
      <p:sp>
        <p:nvSpPr>
          <p:cNvPr id="178" name="Google Shape;178;p30"/>
          <p:cNvSpPr txBox="1"/>
          <p:nvPr>
            <p:ph idx="1" type="body"/>
          </p:nvPr>
        </p:nvSpPr>
        <p:spPr>
          <a:xfrm>
            <a:off x="311700" y="1152475"/>
            <a:ext cx="6778500" cy="3416400"/>
          </a:xfrm>
          <a:prstGeom prst="rect">
            <a:avLst/>
          </a:prstGeom>
        </p:spPr>
        <p:txBody>
          <a:bodyPr anchorCtr="0" anchor="t" bIns="91425" lIns="91425" spcFirstLastPara="1" rIns="91425" wrap="square" tIns="91425">
            <a:normAutofit fontScale="85000"/>
          </a:bodyPr>
          <a:lstStyle/>
          <a:p>
            <a:pPr indent="0" lvl="0" marL="0" rtl="0" algn="l">
              <a:spcBef>
                <a:spcPts val="2700"/>
              </a:spcBef>
              <a:spcAft>
                <a:spcPts val="0"/>
              </a:spcAft>
              <a:buClr>
                <a:schemeClr val="dk1"/>
              </a:buClr>
              <a:buSzPct val="61111"/>
              <a:buFont typeface="Arial"/>
              <a:buNone/>
            </a:pPr>
            <a:r>
              <a:rPr lang="en">
                <a:solidFill>
                  <a:srgbClr val="000000"/>
                </a:solidFill>
              </a:rPr>
              <a:t>Personal Protective Equipment (PPE)</a:t>
            </a:r>
            <a:endParaRPr>
              <a:solidFill>
                <a:srgbClr val="000000"/>
              </a:solidFill>
            </a:endParaRPr>
          </a:p>
          <a:p>
            <a:pPr indent="-325755" lvl="0" marL="457200" rtl="0" algn="l">
              <a:spcBef>
                <a:spcPts val="2700"/>
              </a:spcBef>
              <a:spcAft>
                <a:spcPts val="0"/>
              </a:spcAft>
              <a:buClr>
                <a:srgbClr val="434343"/>
              </a:buClr>
              <a:buSzPct val="100000"/>
              <a:buChar char="●"/>
            </a:pPr>
            <a:r>
              <a:rPr lang="en">
                <a:solidFill>
                  <a:srgbClr val="434343"/>
                </a:solidFill>
              </a:rPr>
              <a:t>Nitrile gloves for all staff</a:t>
            </a:r>
            <a:endParaRPr>
              <a:solidFill>
                <a:srgbClr val="434343"/>
              </a:solidFill>
            </a:endParaRPr>
          </a:p>
          <a:p>
            <a:pPr indent="-325755" lvl="0" marL="457200" rtl="0" algn="l">
              <a:spcBef>
                <a:spcPts val="0"/>
              </a:spcBef>
              <a:spcAft>
                <a:spcPts val="0"/>
              </a:spcAft>
              <a:buClr>
                <a:srgbClr val="434343"/>
              </a:buClr>
              <a:buSzPct val="100000"/>
              <a:buChar char="●"/>
            </a:pPr>
            <a:r>
              <a:rPr lang="en">
                <a:solidFill>
                  <a:srgbClr val="434343"/>
                </a:solidFill>
              </a:rPr>
              <a:t>Reusable, 3-ply cotton face masks for </a:t>
            </a:r>
            <a:r>
              <a:rPr b="1" lang="en">
                <a:solidFill>
                  <a:srgbClr val="434343"/>
                </a:solidFill>
              </a:rPr>
              <a:t>all staff and students</a:t>
            </a:r>
            <a:endParaRPr b="1">
              <a:solidFill>
                <a:srgbClr val="434343"/>
              </a:solidFill>
            </a:endParaRPr>
          </a:p>
          <a:p>
            <a:pPr indent="-325755" lvl="0" marL="457200" rtl="0" algn="l">
              <a:spcBef>
                <a:spcPts val="0"/>
              </a:spcBef>
              <a:spcAft>
                <a:spcPts val="0"/>
              </a:spcAft>
              <a:buClr>
                <a:srgbClr val="434343"/>
              </a:buClr>
              <a:buSzPct val="100000"/>
              <a:buChar char="●"/>
            </a:pPr>
            <a:r>
              <a:rPr lang="en">
                <a:solidFill>
                  <a:srgbClr val="434343"/>
                </a:solidFill>
              </a:rPr>
              <a:t>Clear face masks to support individuals with hearing/speech needs </a:t>
            </a:r>
            <a:endParaRPr>
              <a:solidFill>
                <a:srgbClr val="434343"/>
              </a:solidFill>
            </a:endParaRPr>
          </a:p>
          <a:p>
            <a:pPr indent="-325755" lvl="0" marL="457200" rtl="0" algn="l">
              <a:spcBef>
                <a:spcPts val="0"/>
              </a:spcBef>
              <a:spcAft>
                <a:spcPts val="0"/>
              </a:spcAft>
              <a:buClr>
                <a:srgbClr val="434343"/>
              </a:buClr>
              <a:buSzPct val="100000"/>
              <a:buChar char="●"/>
            </a:pPr>
            <a:r>
              <a:rPr lang="en">
                <a:solidFill>
                  <a:srgbClr val="434343"/>
                </a:solidFill>
              </a:rPr>
              <a:t>Supply of disposable masks for school use as needed</a:t>
            </a:r>
            <a:endParaRPr>
              <a:solidFill>
                <a:srgbClr val="434343"/>
              </a:solidFill>
            </a:endParaRPr>
          </a:p>
          <a:p>
            <a:pPr indent="-325755" lvl="0" marL="457200" rtl="0" algn="l">
              <a:spcBef>
                <a:spcPts val="0"/>
              </a:spcBef>
              <a:spcAft>
                <a:spcPts val="0"/>
              </a:spcAft>
              <a:buClr>
                <a:srgbClr val="434343"/>
              </a:buClr>
              <a:buSzPct val="100000"/>
              <a:buChar char="●"/>
            </a:pPr>
            <a:r>
              <a:rPr lang="en">
                <a:solidFill>
                  <a:srgbClr val="434343"/>
                </a:solidFill>
              </a:rPr>
              <a:t>Hand sanitizer in every classroom and areas throughout the school</a:t>
            </a:r>
            <a:endParaRPr>
              <a:solidFill>
                <a:srgbClr val="434343"/>
              </a:solidFill>
            </a:endParaRPr>
          </a:p>
          <a:p>
            <a:pPr indent="-325755" lvl="0" marL="457200" rtl="0" algn="l">
              <a:spcBef>
                <a:spcPts val="0"/>
              </a:spcBef>
              <a:spcAft>
                <a:spcPts val="0"/>
              </a:spcAft>
              <a:buClr>
                <a:srgbClr val="434343"/>
              </a:buClr>
              <a:buSzPct val="100000"/>
              <a:buChar char="●"/>
            </a:pPr>
            <a:r>
              <a:rPr lang="en">
                <a:solidFill>
                  <a:srgbClr val="434343"/>
                </a:solidFill>
              </a:rPr>
              <a:t>Desk shields and tabletop sneeze guards, where required</a:t>
            </a:r>
            <a:endParaRPr>
              <a:solidFill>
                <a:srgbClr val="434343"/>
              </a:solidFill>
            </a:endParaRPr>
          </a:p>
          <a:p>
            <a:pPr indent="-325755" lvl="0" marL="457200" rtl="0" algn="l">
              <a:spcBef>
                <a:spcPts val="0"/>
              </a:spcBef>
              <a:spcAft>
                <a:spcPts val="0"/>
              </a:spcAft>
              <a:buClr>
                <a:srgbClr val="434343"/>
              </a:buClr>
              <a:buSzPct val="100000"/>
              <a:buChar char="●"/>
            </a:pPr>
            <a:r>
              <a:rPr lang="en">
                <a:solidFill>
                  <a:srgbClr val="434343"/>
                </a:solidFill>
              </a:rPr>
              <a:t>Face shields for all staff and students </a:t>
            </a:r>
            <a:r>
              <a:rPr b="1" lang="en">
                <a:solidFill>
                  <a:srgbClr val="434343"/>
                </a:solidFill>
              </a:rPr>
              <a:t>(optional to wear)</a:t>
            </a:r>
            <a:endParaRPr b="1">
              <a:solidFill>
                <a:srgbClr val="434343"/>
              </a:solidFill>
            </a:endParaRPr>
          </a:p>
          <a:p>
            <a:pPr indent="-325755" lvl="0" marL="457200" rtl="0" algn="l">
              <a:spcBef>
                <a:spcPts val="0"/>
              </a:spcBef>
              <a:spcAft>
                <a:spcPts val="0"/>
              </a:spcAft>
              <a:buClr>
                <a:srgbClr val="434343"/>
              </a:buClr>
              <a:buSzPct val="100000"/>
              <a:buChar char="●"/>
            </a:pPr>
            <a:r>
              <a:rPr lang="en">
                <a:solidFill>
                  <a:srgbClr val="434343"/>
                </a:solidFill>
              </a:rPr>
              <a:t>Disinfectant wipes</a:t>
            </a:r>
            <a:endParaRPr>
              <a:solidFill>
                <a:srgbClr val="434343"/>
              </a:solidFill>
            </a:endParaRPr>
          </a:p>
          <a:p>
            <a:pPr indent="-325755" lvl="0" marL="457200" rtl="0" algn="l">
              <a:spcBef>
                <a:spcPts val="0"/>
              </a:spcBef>
              <a:spcAft>
                <a:spcPts val="0"/>
              </a:spcAft>
              <a:buClr>
                <a:srgbClr val="434343"/>
              </a:buClr>
              <a:buSzPct val="100000"/>
              <a:buChar char="●"/>
            </a:pPr>
            <a:r>
              <a:rPr lang="en">
                <a:solidFill>
                  <a:srgbClr val="434343"/>
                </a:solidFill>
              </a:rPr>
              <a:t>Extra facial tissues</a:t>
            </a:r>
            <a:endParaRPr>
              <a:solidFill>
                <a:srgbClr val="43434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Health &amp; Safety</a:t>
            </a:r>
            <a:endParaRPr/>
          </a:p>
        </p:txBody>
      </p:sp>
      <p:pic>
        <p:nvPicPr>
          <p:cNvPr id="184" name="Google Shape;184;p31"/>
          <p:cNvPicPr preferRelativeResize="0"/>
          <p:nvPr/>
        </p:nvPicPr>
        <p:blipFill>
          <a:blip r:embed="rId3">
            <a:alphaModFix/>
          </a:blip>
          <a:stretch>
            <a:fillRect/>
          </a:stretch>
        </p:blipFill>
        <p:spPr>
          <a:xfrm>
            <a:off x="6851599" y="2352175"/>
            <a:ext cx="2158150" cy="2711075"/>
          </a:xfrm>
          <a:prstGeom prst="rect">
            <a:avLst/>
          </a:prstGeom>
          <a:noFill/>
          <a:ln>
            <a:noFill/>
          </a:ln>
        </p:spPr>
      </p:pic>
      <p:sp>
        <p:nvSpPr>
          <p:cNvPr id="185" name="Google Shape;185;p31"/>
          <p:cNvSpPr txBox="1"/>
          <p:nvPr>
            <p:ph idx="1" type="body"/>
          </p:nvPr>
        </p:nvSpPr>
        <p:spPr>
          <a:xfrm>
            <a:off x="311700" y="1152475"/>
            <a:ext cx="66792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en">
                <a:solidFill>
                  <a:srgbClr val="000000"/>
                </a:solidFill>
              </a:rPr>
              <a:t>COVID &amp; Contact Tracing:</a:t>
            </a:r>
            <a:endParaRPr>
              <a:solidFill>
                <a:srgbClr val="000000"/>
              </a:solidFill>
            </a:endParaRPr>
          </a:p>
          <a:p>
            <a:pPr indent="0" lvl="0" marL="0" rtl="0" algn="l">
              <a:lnSpc>
                <a:spcPct val="80000"/>
              </a:lnSpc>
              <a:spcBef>
                <a:spcPts val="4500"/>
              </a:spcBef>
              <a:spcAft>
                <a:spcPts val="0"/>
              </a:spcAft>
              <a:buSzPts val="935"/>
              <a:buNone/>
            </a:pPr>
            <a:r>
              <a:rPr lang="en">
                <a:solidFill>
                  <a:srgbClr val="434343"/>
                </a:solidFill>
              </a:rPr>
              <a:t>A student determined to be a </a:t>
            </a:r>
            <a:r>
              <a:rPr lang="en">
                <a:solidFill>
                  <a:srgbClr val="434343"/>
                </a:solidFill>
                <a:uFill>
                  <a:noFill/>
                </a:uFill>
                <a:hlinkClick r:id="rId4">
                  <a:extLst>
                    <a:ext uri="{A12FA001-AC4F-418D-AE19-62706E023703}">
                      <ahyp:hlinkClr val="tx"/>
                    </a:ext>
                  </a:extLst>
                </a:hlinkClick>
              </a:rPr>
              <a:t>close contact</a:t>
            </a:r>
            <a:r>
              <a:rPr lang="en">
                <a:solidFill>
                  <a:srgbClr val="434343"/>
                </a:solidFill>
              </a:rPr>
              <a:t> with a person with verified COVID-19 must quarantine for 14 days. </a:t>
            </a:r>
            <a:r>
              <a:rPr lang="en">
                <a:solidFill>
                  <a:srgbClr val="434343"/>
                </a:solidFill>
              </a:rPr>
              <a:t>Identified close contacts of those with COVID-like illness will also be sent home and instructed to quarantine. </a:t>
            </a:r>
            <a:r>
              <a:rPr lang="en">
                <a:solidFill>
                  <a:srgbClr val="434343"/>
                </a:solidFill>
              </a:rPr>
              <a:t> </a:t>
            </a:r>
            <a:endParaRPr>
              <a:solidFill>
                <a:srgbClr val="434343"/>
              </a:solidFill>
            </a:endParaRPr>
          </a:p>
          <a:p>
            <a:pPr indent="0" lvl="0" marL="0" rtl="0" algn="l">
              <a:lnSpc>
                <a:spcPct val="80000"/>
              </a:lnSpc>
              <a:spcBef>
                <a:spcPts val="4500"/>
              </a:spcBef>
              <a:spcAft>
                <a:spcPts val="1800"/>
              </a:spcAft>
              <a:buClr>
                <a:schemeClr val="dk1"/>
              </a:buClr>
              <a:buSzPts val="935"/>
              <a:buFont typeface="Arial"/>
              <a:buNone/>
            </a:pPr>
            <a:r>
              <a:rPr lang="en">
                <a:solidFill>
                  <a:srgbClr val="434343"/>
                </a:solidFill>
              </a:rPr>
              <a:t>Students or staff who have tested positive for COVID-19 should isolate and not return to school until they have been out at least 10 days from the onset of symptoms or positive test without symptoms, remain fever-free for 24 hours, and show a consistent improvement of symptoms.</a:t>
            </a:r>
            <a:endParaRPr>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Agenda</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Schedules</a:t>
            </a:r>
            <a:endParaRPr/>
          </a:p>
          <a:p>
            <a:pPr indent="-342900" lvl="0" marL="457200" rtl="0" algn="l">
              <a:spcBef>
                <a:spcPts val="0"/>
              </a:spcBef>
              <a:spcAft>
                <a:spcPts val="0"/>
              </a:spcAft>
              <a:buSzPts val="1800"/>
              <a:buChar char="●"/>
            </a:pPr>
            <a:r>
              <a:rPr lang="en"/>
              <a:t>School Hours, Transportation, Arrival &amp; Dismissal</a:t>
            </a:r>
            <a:endParaRPr/>
          </a:p>
          <a:p>
            <a:pPr indent="-342900" lvl="0" marL="457200" rtl="0" algn="l">
              <a:spcBef>
                <a:spcPts val="0"/>
              </a:spcBef>
              <a:spcAft>
                <a:spcPts val="0"/>
              </a:spcAft>
              <a:buSzPts val="1800"/>
              <a:buChar char="●"/>
            </a:pPr>
            <a:r>
              <a:rPr lang="en"/>
              <a:t>Breakfast, Lunch, Recess</a:t>
            </a:r>
            <a:endParaRPr/>
          </a:p>
          <a:p>
            <a:pPr indent="-342900" lvl="0" marL="457200" rtl="0" algn="l">
              <a:spcBef>
                <a:spcPts val="0"/>
              </a:spcBef>
              <a:spcAft>
                <a:spcPts val="0"/>
              </a:spcAft>
              <a:buSzPts val="1800"/>
              <a:buChar char="●"/>
            </a:pPr>
            <a:r>
              <a:rPr lang="en"/>
              <a:t>A Day in the Life of a Group E Student</a:t>
            </a:r>
            <a:endParaRPr/>
          </a:p>
          <a:p>
            <a:pPr indent="-342900" lvl="0" marL="457200" rtl="0" algn="l">
              <a:spcBef>
                <a:spcPts val="0"/>
              </a:spcBef>
              <a:spcAft>
                <a:spcPts val="0"/>
              </a:spcAft>
              <a:buSzPts val="1800"/>
              <a:buChar char="●"/>
            </a:pPr>
            <a:r>
              <a:rPr lang="en"/>
              <a:t>Health &amp; Safety</a:t>
            </a:r>
            <a:endParaRPr/>
          </a:p>
          <a:p>
            <a:pPr indent="-342900" lvl="0" marL="457200" rtl="0" algn="l">
              <a:spcBef>
                <a:spcPts val="0"/>
              </a:spcBef>
              <a:spcAft>
                <a:spcPts val="0"/>
              </a:spcAft>
              <a:buSzPts val="1800"/>
              <a:buChar char="●"/>
            </a:pPr>
            <a:r>
              <a:rPr lang="en"/>
              <a:t>Q &amp; A</a:t>
            </a:r>
            <a:endParaRPr/>
          </a:p>
        </p:txBody>
      </p:sp>
      <p:pic>
        <p:nvPicPr>
          <p:cNvPr id="63" name="Google Shape;63;p14"/>
          <p:cNvPicPr preferRelativeResize="0"/>
          <p:nvPr/>
        </p:nvPicPr>
        <p:blipFill>
          <a:blip r:embed="rId3">
            <a:alphaModFix/>
          </a:blip>
          <a:stretch>
            <a:fillRect/>
          </a:stretch>
        </p:blipFill>
        <p:spPr>
          <a:xfrm>
            <a:off x="6622999" y="2123575"/>
            <a:ext cx="2158150" cy="2711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Health &amp; Safety</a:t>
            </a:r>
            <a:endParaRPr/>
          </a:p>
        </p:txBody>
      </p:sp>
      <p:pic>
        <p:nvPicPr>
          <p:cNvPr id="191" name="Google Shape;191;p32"/>
          <p:cNvPicPr preferRelativeResize="0"/>
          <p:nvPr/>
        </p:nvPicPr>
        <p:blipFill>
          <a:blip r:embed="rId3">
            <a:alphaModFix/>
          </a:blip>
          <a:stretch>
            <a:fillRect/>
          </a:stretch>
        </p:blipFill>
        <p:spPr>
          <a:xfrm>
            <a:off x="6851599" y="2352175"/>
            <a:ext cx="2158150" cy="2711075"/>
          </a:xfrm>
          <a:prstGeom prst="rect">
            <a:avLst/>
          </a:prstGeom>
          <a:noFill/>
          <a:ln>
            <a:noFill/>
          </a:ln>
        </p:spPr>
      </p:pic>
      <p:sp>
        <p:nvSpPr>
          <p:cNvPr id="192" name="Google Shape;192;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2700"/>
              </a:spcBef>
              <a:spcAft>
                <a:spcPts val="0"/>
              </a:spcAft>
              <a:buNone/>
            </a:pPr>
            <a:r>
              <a:rPr lang="en">
                <a:solidFill>
                  <a:srgbClr val="000000"/>
                </a:solidFill>
              </a:rPr>
              <a:t>Contact tracing is handled by the Howard County Health Department (HCHD), with support from and in coordination with the HCPSS Office of Health Services. </a:t>
            </a:r>
            <a:endParaRPr>
              <a:solidFill>
                <a:srgbClr val="000000"/>
              </a:solidFill>
            </a:endParaRPr>
          </a:p>
          <a:p>
            <a:pPr indent="0" lvl="0" marL="0" rtl="0" algn="l">
              <a:lnSpc>
                <a:spcPct val="100000"/>
              </a:lnSpc>
              <a:spcBef>
                <a:spcPts val="2700"/>
              </a:spcBef>
              <a:spcAft>
                <a:spcPts val="0"/>
              </a:spcAft>
              <a:buNone/>
            </a:pPr>
            <a:r>
              <a:rPr lang="en">
                <a:solidFill>
                  <a:srgbClr val="000000"/>
                </a:solidFill>
              </a:rPr>
              <a:t>Contact our cluster nurse, Mrs. Denie Gorbey-Creese, with questions regarding COVID and contract tracing protocols.</a:t>
            </a:r>
            <a:endParaRPr>
              <a:solidFill>
                <a:srgbClr val="000000"/>
              </a:solidFill>
            </a:endParaRPr>
          </a:p>
          <a:p>
            <a:pPr indent="0" lvl="0" marL="0" rtl="0" algn="l">
              <a:lnSpc>
                <a:spcPct val="100000"/>
              </a:lnSpc>
              <a:spcBef>
                <a:spcPts val="2700"/>
              </a:spcBef>
              <a:spcAft>
                <a:spcPts val="1800"/>
              </a:spcAft>
              <a:buClr>
                <a:schemeClr val="dk1"/>
              </a:buClr>
              <a:buSzPts val="1100"/>
              <a:buFont typeface="Arial"/>
              <a:buNone/>
            </a:pPr>
            <a:r>
              <a:rPr lang="en" u="sng">
                <a:solidFill>
                  <a:schemeClr val="hlink"/>
                </a:solidFill>
                <a:hlinkClick r:id="rId4"/>
              </a:rPr>
              <a:t>Denie_Gorbey-Creese@hcpss.org</a:t>
            </a:r>
            <a:r>
              <a:rPr lang="en">
                <a:solidFill>
                  <a:srgbClr val="000000"/>
                </a:solidFill>
              </a:rPr>
              <a:t> </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When Should My Child Stay Home?</a:t>
            </a:r>
            <a:endParaRPr/>
          </a:p>
        </p:txBody>
      </p:sp>
      <p:sp>
        <p:nvSpPr>
          <p:cNvPr id="198" name="Google Shape;198;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2700"/>
              </a:spcBef>
              <a:spcAft>
                <a:spcPts val="0"/>
              </a:spcAft>
              <a:buClr>
                <a:srgbClr val="515151"/>
              </a:buClr>
              <a:buSzPts val="1800"/>
              <a:buChar char="●"/>
            </a:pPr>
            <a:r>
              <a:rPr lang="en">
                <a:solidFill>
                  <a:srgbClr val="515151"/>
                </a:solidFill>
              </a:rPr>
              <a:t>New onset cough or shortness of breath</a:t>
            </a:r>
            <a:endParaRPr>
              <a:solidFill>
                <a:srgbClr val="515151"/>
              </a:solidFill>
            </a:endParaRPr>
          </a:p>
          <a:p>
            <a:pPr indent="-342900" lvl="0" marL="457200" rtl="0" algn="l">
              <a:spcBef>
                <a:spcPts val="0"/>
              </a:spcBef>
              <a:spcAft>
                <a:spcPts val="0"/>
              </a:spcAft>
              <a:buClr>
                <a:srgbClr val="515151"/>
              </a:buClr>
              <a:buSzPts val="1800"/>
              <a:buChar char="●"/>
            </a:pPr>
            <a:r>
              <a:rPr lang="en">
                <a:solidFill>
                  <a:srgbClr val="515151"/>
                </a:solidFill>
              </a:rPr>
              <a:t>Fever over 100.0 or chills within the past 24 hours </a:t>
            </a:r>
            <a:r>
              <a:rPr lang="en" sz="1400">
                <a:solidFill>
                  <a:srgbClr val="515151"/>
                </a:solidFill>
              </a:rPr>
              <a:t>(without medication) </a:t>
            </a:r>
            <a:endParaRPr sz="1400">
              <a:solidFill>
                <a:srgbClr val="515151"/>
              </a:solidFill>
            </a:endParaRPr>
          </a:p>
          <a:p>
            <a:pPr indent="-342900" lvl="0" marL="457200" rtl="0" algn="l">
              <a:spcBef>
                <a:spcPts val="0"/>
              </a:spcBef>
              <a:spcAft>
                <a:spcPts val="0"/>
              </a:spcAft>
              <a:buClr>
                <a:srgbClr val="515151"/>
              </a:buClr>
              <a:buSzPts val="1800"/>
              <a:buChar char="●"/>
            </a:pPr>
            <a:r>
              <a:rPr lang="en">
                <a:solidFill>
                  <a:srgbClr val="515151"/>
                </a:solidFill>
              </a:rPr>
              <a:t>New loss of taste or smell</a:t>
            </a:r>
            <a:endParaRPr>
              <a:solidFill>
                <a:srgbClr val="515151"/>
              </a:solidFill>
            </a:endParaRPr>
          </a:p>
          <a:p>
            <a:pPr indent="-342900" lvl="0" marL="457200" rtl="0" algn="l">
              <a:spcBef>
                <a:spcPts val="0"/>
              </a:spcBef>
              <a:spcAft>
                <a:spcPts val="0"/>
              </a:spcAft>
              <a:buClr>
                <a:srgbClr val="515151"/>
              </a:buClr>
              <a:buSzPts val="1800"/>
              <a:buChar char="●"/>
            </a:pPr>
            <a:r>
              <a:rPr lang="en">
                <a:solidFill>
                  <a:srgbClr val="515151"/>
                </a:solidFill>
              </a:rPr>
              <a:t>Fatigue</a:t>
            </a:r>
            <a:endParaRPr>
              <a:solidFill>
                <a:srgbClr val="515151"/>
              </a:solidFill>
            </a:endParaRPr>
          </a:p>
          <a:p>
            <a:pPr indent="-342900" lvl="0" marL="457200" rtl="0" algn="l">
              <a:spcBef>
                <a:spcPts val="0"/>
              </a:spcBef>
              <a:spcAft>
                <a:spcPts val="0"/>
              </a:spcAft>
              <a:buClr>
                <a:srgbClr val="515151"/>
              </a:buClr>
              <a:buSzPts val="1800"/>
              <a:buChar char="●"/>
            </a:pPr>
            <a:r>
              <a:rPr lang="en">
                <a:solidFill>
                  <a:srgbClr val="515151"/>
                </a:solidFill>
              </a:rPr>
              <a:t>Muscle or body aches</a:t>
            </a:r>
            <a:endParaRPr>
              <a:solidFill>
                <a:srgbClr val="515151"/>
              </a:solidFill>
            </a:endParaRPr>
          </a:p>
          <a:p>
            <a:pPr indent="-342900" lvl="0" marL="457200" rtl="0" algn="l">
              <a:spcBef>
                <a:spcPts val="0"/>
              </a:spcBef>
              <a:spcAft>
                <a:spcPts val="0"/>
              </a:spcAft>
              <a:buClr>
                <a:srgbClr val="515151"/>
              </a:buClr>
              <a:buSzPts val="1800"/>
              <a:buChar char="●"/>
            </a:pPr>
            <a:r>
              <a:rPr lang="en">
                <a:solidFill>
                  <a:srgbClr val="515151"/>
                </a:solidFill>
              </a:rPr>
              <a:t>Headache</a:t>
            </a:r>
            <a:endParaRPr>
              <a:solidFill>
                <a:srgbClr val="515151"/>
              </a:solidFill>
            </a:endParaRPr>
          </a:p>
          <a:p>
            <a:pPr indent="-342900" lvl="0" marL="457200" rtl="0" algn="l">
              <a:spcBef>
                <a:spcPts val="0"/>
              </a:spcBef>
              <a:spcAft>
                <a:spcPts val="0"/>
              </a:spcAft>
              <a:buClr>
                <a:srgbClr val="515151"/>
              </a:buClr>
              <a:buSzPts val="1800"/>
              <a:buChar char="●"/>
            </a:pPr>
            <a:r>
              <a:rPr lang="en">
                <a:solidFill>
                  <a:srgbClr val="515151"/>
                </a:solidFill>
              </a:rPr>
              <a:t>Sore throat</a:t>
            </a:r>
            <a:endParaRPr>
              <a:solidFill>
                <a:srgbClr val="515151"/>
              </a:solidFill>
            </a:endParaRPr>
          </a:p>
          <a:p>
            <a:pPr indent="-342900" lvl="0" marL="457200" rtl="0" algn="l">
              <a:spcBef>
                <a:spcPts val="0"/>
              </a:spcBef>
              <a:spcAft>
                <a:spcPts val="0"/>
              </a:spcAft>
              <a:buClr>
                <a:srgbClr val="515151"/>
              </a:buClr>
              <a:buSzPts val="1800"/>
              <a:buChar char="●"/>
            </a:pPr>
            <a:r>
              <a:rPr lang="en">
                <a:solidFill>
                  <a:srgbClr val="515151"/>
                </a:solidFill>
              </a:rPr>
              <a:t>Congestion or runny nose</a:t>
            </a:r>
            <a:endParaRPr>
              <a:solidFill>
                <a:srgbClr val="515151"/>
              </a:solidFill>
            </a:endParaRPr>
          </a:p>
          <a:p>
            <a:pPr indent="-342900" lvl="0" marL="457200" rtl="0" algn="l">
              <a:spcBef>
                <a:spcPts val="0"/>
              </a:spcBef>
              <a:spcAft>
                <a:spcPts val="0"/>
              </a:spcAft>
              <a:buClr>
                <a:srgbClr val="515151"/>
              </a:buClr>
              <a:buSzPts val="1800"/>
              <a:buChar char="●"/>
            </a:pPr>
            <a:r>
              <a:rPr lang="en">
                <a:solidFill>
                  <a:srgbClr val="515151"/>
                </a:solidFill>
              </a:rPr>
              <a:t>Nausea or vomiting</a:t>
            </a:r>
            <a:endParaRPr>
              <a:solidFill>
                <a:srgbClr val="515151"/>
              </a:solidFill>
            </a:endParaRPr>
          </a:p>
          <a:p>
            <a:pPr indent="-342900" lvl="0" marL="457200" rtl="0" algn="l">
              <a:spcBef>
                <a:spcPts val="0"/>
              </a:spcBef>
              <a:spcAft>
                <a:spcPts val="0"/>
              </a:spcAft>
              <a:buClr>
                <a:srgbClr val="515151"/>
              </a:buClr>
              <a:buSzPts val="1800"/>
              <a:buChar char="●"/>
            </a:pPr>
            <a:r>
              <a:rPr lang="en">
                <a:solidFill>
                  <a:srgbClr val="515151"/>
                </a:solidFill>
              </a:rPr>
              <a:t>Diarrhea</a:t>
            </a:r>
            <a:endParaRPr/>
          </a:p>
        </p:txBody>
      </p:sp>
      <p:pic>
        <p:nvPicPr>
          <p:cNvPr id="199" name="Google Shape;199;p33"/>
          <p:cNvPicPr preferRelativeResize="0"/>
          <p:nvPr/>
        </p:nvPicPr>
        <p:blipFill>
          <a:blip r:embed="rId3">
            <a:alphaModFix/>
          </a:blip>
          <a:stretch>
            <a:fillRect/>
          </a:stretch>
        </p:blipFill>
        <p:spPr>
          <a:xfrm>
            <a:off x="6851599" y="2352175"/>
            <a:ext cx="2158150" cy="2711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Can I Help My Child Prepare?</a:t>
            </a:r>
            <a:endParaRPr/>
          </a:p>
        </p:txBody>
      </p:sp>
      <p:pic>
        <p:nvPicPr>
          <p:cNvPr id="205" name="Google Shape;205;p34"/>
          <p:cNvPicPr preferRelativeResize="0"/>
          <p:nvPr/>
        </p:nvPicPr>
        <p:blipFill>
          <a:blip r:embed="rId3">
            <a:alphaModFix/>
          </a:blip>
          <a:stretch>
            <a:fillRect/>
          </a:stretch>
        </p:blipFill>
        <p:spPr>
          <a:xfrm>
            <a:off x="6851599" y="2352175"/>
            <a:ext cx="2158150" cy="2711075"/>
          </a:xfrm>
          <a:prstGeom prst="rect">
            <a:avLst/>
          </a:prstGeom>
          <a:noFill/>
          <a:ln>
            <a:noFill/>
          </a:ln>
        </p:spPr>
      </p:pic>
      <p:sp>
        <p:nvSpPr>
          <p:cNvPr id="206" name="Google Shape;206;p34"/>
          <p:cNvSpPr txBox="1"/>
          <p:nvPr>
            <p:ph idx="1" type="body"/>
          </p:nvPr>
        </p:nvSpPr>
        <p:spPr>
          <a:xfrm>
            <a:off x="311700" y="1152475"/>
            <a:ext cx="66018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rgbClr val="434343"/>
              </a:buClr>
              <a:buSzPts val="1800"/>
              <a:buChar char="●"/>
            </a:pPr>
            <a:r>
              <a:rPr lang="en">
                <a:solidFill>
                  <a:srgbClr val="434343"/>
                </a:solidFill>
              </a:rPr>
              <a:t>Practice wearing masks for longer periods of time. </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Practice standing 6 feet apart from others.</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Practice frequent hand washing.</a:t>
            </a:r>
            <a:endParaRPr>
              <a:solidFill>
                <a:srgbClr val="434343"/>
              </a:solidFill>
            </a:endParaRPr>
          </a:p>
          <a:p>
            <a:pPr indent="-342900" lvl="0" marL="457200" rtl="0" algn="l">
              <a:spcBef>
                <a:spcPts val="0"/>
              </a:spcBef>
              <a:spcAft>
                <a:spcPts val="0"/>
              </a:spcAft>
              <a:buClr>
                <a:srgbClr val="434343"/>
              </a:buClr>
              <a:buSzPts val="1800"/>
              <a:buFont typeface="Calibri"/>
              <a:buChar char="●"/>
            </a:pPr>
            <a:r>
              <a:rPr lang="en">
                <a:solidFill>
                  <a:srgbClr val="434343"/>
                </a:solidFill>
              </a:rPr>
              <a:t>Practice </a:t>
            </a:r>
            <a:r>
              <a:rPr b="1" i="1" lang="en">
                <a:solidFill>
                  <a:srgbClr val="434343"/>
                </a:solidFill>
              </a:rPr>
              <a:t>INDEPENDENTLY</a:t>
            </a:r>
            <a:r>
              <a:rPr i="1" lang="en">
                <a:solidFill>
                  <a:srgbClr val="434343"/>
                </a:solidFill>
              </a:rPr>
              <a:t> </a:t>
            </a:r>
            <a:r>
              <a:rPr lang="en">
                <a:solidFill>
                  <a:srgbClr val="434343"/>
                </a:solidFill>
              </a:rPr>
              <a:t>opening and closing food containers, snack bags, yogurt, etc. so that only your child touches their own food without an adult assisting and touching it. </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Practice tying shoelaces independently.</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Practice logging in by themselves. </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Review with them where they will go when they arrive in the morning.</a:t>
            </a:r>
            <a:endParaRPr>
              <a:solidFill>
                <a:srgbClr val="434343"/>
              </a:solidFill>
            </a:endParaRPr>
          </a:p>
          <a:p>
            <a:pPr indent="0" lvl="0" marL="0" rtl="0" algn="l">
              <a:spcBef>
                <a:spcPts val="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Most of all...</a:t>
            </a:r>
            <a:endParaRPr/>
          </a:p>
        </p:txBody>
      </p:sp>
      <p:pic>
        <p:nvPicPr>
          <p:cNvPr id="212" name="Google Shape;212;p35"/>
          <p:cNvPicPr preferRelativeResize="0"/>
          <p:nvPr/>
        </p:nvPicPr>
        <p:blipFill>
          <a:blip r:embed="rId3">
            <a:alphaModFix/>
          </a:blip>
          <a:stretch>
            <a:fillRect/>
          </a:stretch>
        </p:blipFill>
        <p:spPr>
          <a:xfrm>
            <a:off x="6851599" y="2352175"/>
            <a:ext cx="2158150" cy="2711075"/>
          </a:xfrm>
          <a:prstGeom prst="rect">
            <a:avLst/>
          </a:prstGeom>
          <a:noFill/>
          <a:ln>
            <a:noFill/>
          </a:ln>
        </p:spPr>
      </p:pic>
      <p:sp>
        <p:nvSpPr>
          <p:cNvPr id="213" name="Google Shape;213;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Help your child prepare that school will not look or feel the same as they remember - this is our first step forward in a gradual return to our normalized environment. Our modeling will help shape their reactions.</a:t>
            </a:r>
            <a:endParaRPr/>
          </a:p>
          <a:p>
            <a:pPr indent="-342900" lvl="0" marL="457200" rtl="0" algn="l">
              <a:spcBef>
                <a:spcPts val="0"/>
              </a:spcBef>
              <a:spcAft>
                <a:spcPts val="0"/>
              </a:spcAft>
              <a:buSzPts val="1800"/>
              <a:buChar char="●"/>
            </a:pPr>
            <a:r>
              <a:rPr lang="en"/>
              <a:t>Thank you for your help in supporting our return to in-person opportunities for your child!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400" u="sng">
                <a:solidFill>
                  <a:schemeClr val="hlink"/>
                </a:solidFill>
                <a:hlinkClick r:id="rId3"/>
              </a:rPr>
              <a:t>Julia_Bialeski@hcpss.org</a:t>
            </a:r>
            <a:r>
              <a:rPr lang="en" sz="2400"/>
              <a:t> </a:t>
            </a:r>
            <a:endParaRPr sz="2400"/>
          </a:p>
          <a:p>
            <a:pPr indent="0" lvl="0" marL="0" rtl="0" algn="l">
              <a:spcBef>
                <a:spcPts val="0"/>
              </a:spcBef>
              <a:spcAft>
                <a:spcPts val="0"/>
              </a:spcAft>
              <a:buNone/>
            </a:pPr>
            <a:r>
              <a:rPr lang="en" sz="2400" u="sng">
                <a:solidFill>
                  <a:schemeClr val="hlink"/>
                </a:solidFill>
                <a:hlinkClick r:id="rId4"/>
              </a:rPr>
              <a:t>Charles_West@hcpss.org</a:t>
            </a:r>
            <a:r>
              <a:rPr lang="en" sz="2400"/>
              <a:t> </a:t>
            </a:r>
            <a:endParaRPr sz="2400"/>
          </a:p>
          <a:p>
            <a:pPr indent="0" lvl="0" marL="0" rtl="0" algn="l">
              <a:spcBef>
                <a:spcPts val="0"/>
              </a:spcBef>
              <a:spcAft>
                <a:spcPts val="0"/>
              </a:spcAft>
              <a:buNone/>
            </a:pPr>
            <a:r>
              <a:rPr lang="en" sz="2400"/>
              <a:t>BPES: 410-313-5500</a:t>
            </a:r>
            <a:endParaRPr sz="2400"/>
          </a:p>
        </p:txBody>
      </p:sp>
      <p:pic>
        <p:nvPicPr>
          <p:cNvPr id="219" name="Google Shape;219;p36"/>
          <p:cNvPicPr preferRelativeResize="0"/>
          <p:nvPr/>
        </p:nvPicPr>
        <p:blipFill>
          <a:blip r:embed="rId5">
            <a:alphaModFix/>
          </a:blip>
          <a:stretch>
            <a:fillRect/>
          </a:stretch>
        </p:blipFill>
        <p:spPr>
          <a:xfrm>
            <a:off x="4191050" y="1219200"/>
            <a:ext cx="1981147" cy="2641529"/>
          </a:xfrm>
          <a:prstGeom prst="rect">
            <a:avLst/>
          </a:prstGeom>
          <a:noFill/>
          <a:ln>
            <a:noFill/>
          </a:ln>
        </p:spPr>
      </p:pic>
      <p:pic>
        <p:nvPicPr>
          <p:cNvPr id="220" name="Google Shape;220;p36"/>
          <p:cNvPicPr preferRelativeResize="0"/>
          <p:nvPr/>
        </p:nvPicPr>
        <p:blipFill>
          <a:blip r:embed="rId6">
            <a:alphaModFix/>
          </a:blip>
          <a:stretch>
            <a:fillRect/>
          </a:stretch>
        </p:blipFill>
        <p:spPr>
          <a:xfrm>
            <a:off x="6477050" y="1219200"/>
            <a:ext cx="1981147" cy="2636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HCPSS Elementary Return Timeline</a:t>
            </a:r>
            <a:endParaRPr/>
          </a:p>
        </p:txBody>
      </p:sp>
      <p:pic>
        <p:nvPicPr>
          <p:cNvPr id="69" name="Google Shape;69;p15"/>
          <p:cNvPicPr preferRelativeResize="0"/>
          <p:nvPr/>
        </p:nvPicPr>
        <p:blipFill>
          <a:blip r:embed="rId3">
            <a:alphaModFix/>
          </a:blip>
          <a:stretch>
            <a:fillRect/>
          </a:stretch>
        </p:blipFill>
        <p:spPr>
          <a:xfrm>
            <a:off x="6622999" y="2199775"/>
            <a:ext cx="2158150" cy="2711075"/>
          </a:xfrm>
          <a:prstGeom prst="rect">
            <a:avLst/>
          </a:prstGeom>
          <a:noFill/>
          <a:ln>
            <a:noFill/>
          </a:ln>
        </p:spPr>
      </p:pic>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March 1, 2021 - Group E (Everyday) students return in-person</a:t>
            </a:r>
            <a:endParaRPr b="1"/>
          </a:p>
          <a:p>
            <a:pPr indent="-342900" lvl="0" marL="457200" rtl="0" algn="l">
              <a:spcBef>
                <a:spcPts val="0"/>
              </a:spcBef>
              <a:spcAft>
                <a:spcPts val="0"/>
              </a:spcAft>
              <a:buSzPts val="1800"/>
              <a:buChar char="●"/>
            </a:pPr>
            <a:r>
              <a:rPr lang="en"/>
              <a:t>Week of March 15, 2021 - Hybrid students in Pre-K-2nd grades return in-person</a:t>
            </a:r>
            <a:endParaRPr/>
          </a:p>
          <a:p>
            <a:pPr indent="-342900" lvl="0" marL="457200" rtl="0" algn="l">
              <a:spcBef>
                <a:spcPts val="0"/>
              </a:spcBef>
              <a:spcAft>
                <a:spcPts val="0"/>
              </a:spcAft>
              <a:buSzPts val="1800"/>
              <a:buChar char="●"/>
            </a:pPr>
            <a:r>
              <a:rPr lang="en"/>
              <a:t>Week of March 29, 2021 - Hybrid students in 3rd-5th grades return in-person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School Hours</a:t>
            </a:r>
            <a:endParaRPr/>
          </a:p>
        </p:txBody>
      </p:sp>
      <p:sp>
        <p:nvSpPr>
          <p:cNvPr id="76" name="Google Shape;76;p16"/>
          <p:cNvSpPr txBox="1"/>
          <p:nvPr>
            <p:ph idx="1" type="body"/>
          </p:nvPr>
        </p:nvSpPr>
        <p:spPr>
          <a:xfrm>
            <a:off x="311700" y="1152475"/>
            <a:ext cx="3999900" cy="34164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n" sz="1500"/>
              <a:t>RECC - Monday/Tuesday/Thursday/Friday</a:t>
            </a:r>
            <a:endParaRPr b="1" sz="1500"/>
          </a:p>
          <a:p>
            <a:pPr indent="0" lvl="0" marL="0" rtl="0" algn="l">
              <a:spcBef>
                <a:spcPts val="1200"/>
              </a:spcBef>
              <a:spcAft>
                <a:spcPts val="0"/>
              </a:spcAft>
              <a:buNone/>
            </a:pPr>
            <a:r>
              <a:rPr lang="en"/>
              <a:t>AM Students (Preschool): 9:40am-12:10pm</a:t>
            </a:r>
            <a:endParaRPr/>
          </a:p>
          <a:p>
            <a:pPr indent="0" lvl="0" marL="0" rtl="0" algn="l">
              <a:spcBef>
                <a:spcPts val="1200"/>
              </a:spcBef>
              <a:spcAft>
                <a:spcPts val="0"/>
              </a:spcAft>
              <a:buNone/>
            </a:pPr>
            <a:r>
              <a:rPr lang="en"/>
              <a:t>PM Students (Prekindergarten): 1:40pm-4:10pm</a:t>
            </a:r>
            <a:endParaRPr/>
          </a:p>
          <a:p>
            <a:pPr indent="0" lvl="0" marL="0" rtl="0" algn="l">
              <a:spcBef>
                <a:spcPts val="1200"/>
              </a:spcBef>
              <a:spcAft>
                <a:spcPts val="0"/>
              </a:spcAft>
              <a:buNone/>
            </a:pPr>
            <a:r>
              <a:rPr lang="en"/>
              <a:t>MINC-EL Peers: 9:40-12:00pm </a:t>
            </a:r>
            <a:endParaRPr/>
          </a:p>
          <a:p>
            <a:pPr indent="0" lvl="0" marL="0" rtl="0" algn="l">
              <a:spcBef>
                <a:spcPts val="1200"/>
              </a:spcBef>
              <a:spcAft>
                <a:spcPts val="1200"/>
              </a:spcAft>
              <a:buNone/>
            </a:pPr>
            <a:r>
              <a:rPr lang="en"/>
              <a:t>MINC-EL Full day students: 9:40am-4:10pm			    </a:t>
            </a:r>
            <a:endParaRPr/>
          </a:p>
        </p:txBody>
      </p:sp>
      <p:pic>
        <p:nvPicPr>
          <p:cNvPr id="77" name="Google Shape;77;p16"/>
          <p:cNvPicPr preferRelativeResize="0"/>
          <p:nvPr/>
        </p:nvPicPr>
        <p:blipFill>
          <a:blip r:embed="rId3">
            <a:alphaModFix/>
          </a:blip>
          <a:stretch>
            <a:fillRect/>
          </a:stretch>
        </p:blipFill>
        <p:spPr>
          <a:xfrm>
            <a:off x="6622999" y="2199775"/>
            <a:ext cx="2158150" cy="2711075"/>
          </a:xfrm>
          <a:prstGeom prst="rect">
            <a:avLst/>
          </a:prstGeom>
          <a:noFill/>
          <a:ln>
            <a:noFill/>
          </a:ln>
        </p:spPr>
      </p:pic>
      <p:sp>
        <p:nvSpPr>
          <p:cNvPr id="78" name="Google Shape;78;p16"/>
          <p:cNvSpPr txBox="1"/>
          <p:nvPr>
            <p:ph idx="2" type="body"/>
          </p:nvPr>
        </p:nvSpPr>
        <p:spPr>
          <a:xfrm>
            <a:off x="4832400" y="1152475"/>
            <a:ext cx="3999900" cy="34164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n" sz="1500"/>
              <a:t>Kindergarten-5th Grades</a:t>
            </a:r>
            <a:endParaRPr b="1" sz="1500"/>
          </a:p>
          <a:p>
            <a:pPr indent="0" lvl="0" marL="0" rtl="0" algn="l">
              <a:spcBef>
                <a:spcPts val="1200"/>
              </a:spcBef>
              <a:spcAft>
                <a:spcPts val="0"/>
              </a:spcAft>
              <a:buNone/>
            </a:pPr>
            <a:r>
              <a:rPr lang="en"/>
              <a:t>Mon/Tues/Thurs/Fri: 9:40am-4:10pm</a:t>
            </a:r>
            <a:endParaRPr/>
          </a:p>
          <a:p>
            <a:pPr indent="0" lvl="0" marL="0" rtl="0" algn="l">
              <a:spcBef>
                <a:spcPts val="1200"/>
              </a:spcBef>
              <a:spcAft>
                <a:spcPts val="1200"/>
              </a:spcAft>
              <a:buNone/>
            </a:pPr>
            <a:r>
              <a:rPr lang="en"/>
              <a:t>Wednesday: 9:40am-12:10pm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Will My Child Do on Wednesdays?</a:t>
            </a:r>
            <a:endParaRPr sz="1577"/>
          </a:p>
        </p:txBody>
      </p:sp>
      <p:pic>
        <p:nvPicPr>
          <p:cNvPr id="84" name="Google Shape;84;p17"/>
          <p:cNvPicPr preferRelativeResize="0"/>
          <p:nvPr/>
        </p:nvPicPr>
        <p:blipFill>
          <a:blip r:embed="rId3">
            <a:alphaModFix/>
          </a:blip>
          <a:stretch>
            <a:fillRect/>
          </a:stretch>
        </p:blipFill>
        <p:spPr>
          <a:xfrm>
            <a:off x="6851599" y="2275975"/>
            <a:ext cx="2158150" cy="2711075"/>
          </a:xfrm>
          <a:prstGeom prst="rect">
            <a:avLst/>
          </a:prstGeom>
          <a:noFill/>
          <a:ln>
            <a:noFill/>
          </a:ln>
        </p:spPr>
      </p:pic>
      <p:sp>
        <p:nvSpPr>
          <p:cNvPr id="85" name="Google Shape;85;p17"/>
          <p:cNvSpPr txBox="1"/>
          <p:nvPr>
            <p:ph idx="1" type="body"/>
          </p:nvPr>
        </p:nvSpPr>
        <p:spPr>
          <a:xfrm>
            <a:off x="311700" y="1152475"/>
            <a:ext cx="6540000" cy="34164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solidFill>
                  <a:schemeClr val="dk1"/>
                </a:solidFill>
                <a:highlight>
                  <a:srgbClr val="FFFFFF"/>
                </a:highlight>
              </a:rPr>
              <a:t>On Wednesdays, students in Group E will receive in person learning supports from 9:40-12:10. Students will have support time with their homeroom teacher and their mathematics teacher. Students receiving additional IEP/504/EL/reading support services may also receive services during this time. </a:t>
            </a:r>
            <a:endParaRPr>
              <a:solidFill>
                <a:schemeClr val="dk1"/>
              </a:solidFill>
              <a:highlight>
                <a:srgbClr val="FFFFFF"/>
              </a:highlight>
            </a:endParaRPr>
          </a:p>
          <a:p>
            <a:pPr indent="0" lvl="0" marL="0" rtl="0" algn="l">
              <a:spcBef>
                <a:spcPts val="1200"/>
              </a:spcBef>
              <a:spcAft>
                <a:spcPts val="0"/>
              </a:spcAft>
              <a:buNone/>
            </a:pPr>
            <a:r>
              <a:t/>
            </a:r>
            <a:endParaRPr>
              <a:solidFill>
                <a:schemeClr val="dk1"/>
              </a:solidFill>
              <a:highlight>
                <a:srgbClr val="FFFFFF"/>
              </a:highlight>
            </a:endParaRPr>
          </a:p>
          <a:p>
            <a:pPr indent="0" lvl="0" marL="0" rtl="0" algn="l">
              <a:spcBef>
                <a:spcPts val="1200"/>
              </a:spcBef>
              <a:spcAft>
                <a:spcPts val="0"/>
              </a:spcAft>
              <a:buNone/>
            </a:pPr>
            <a:r>
              <a:rPr lang="en">
                <a:solidFill>
                  <a:schemeClr val="dk1"/>
                </a:solidFill>
                <a:highlight>
                  <a:srgbClr val="FFFFFF"/>
                </a:highlight>
              </a:rPr>
              <a:t>Group E students will be able to take Grab &amp; Go lunch at dismissal to take home with them - they will not eat lunch at school.</a:t>
            </a:r>
            <a:endParaRPr>
              <a:solidFill>
                <a:schemeClr val="dk1"/>
              </a:solidFill>
              <a:highlight>
                <a:srgbClr val="FFFFFF"/>
              </a:highlight>
            </a:endParaRPr>
          </a:p>
          <a:p>
            <a:pPr indent="0" lvl="0" marL="0" rtl="0" algn="l">
              <a:spcBef>
                <a:spcPts val="1200"/>
              </a:spcBef>
              <a:spcAft>
                <a:spcPts val="1200"/>
              </a:spcAft>
              <a:buNone/>
            </a:pPr>
            <a:r>
              <a:rPr b="1" lang="en">
                <a:solidFill>
                  <a:schemeClr val="dk1"/>
                </a:solidFill>
                <a:highlight>
                  <a:srgbClr val="FFFFFF"/>
                </a:highlight>
              </a:rPr>
              <a:t>Note: RECC students do NOT attend school on Wednesdays.</a:t>
            </a:r>
            <a:endParaRPr b="1">
              <a:solidFill>
                <a:schemeClr val="dk1"/>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Bus Information</a:t>
            </a:r>
            <a:endParaRPr/>
          </a:p>
        </p:txBody>
      </p:sp>
      <p:pic>
        <p:nvPicPr>
          <p:cNvPr id="91" name="Google Shape;91;p18"/>
          <p:cNvPicPr preferRelativeResize="0"/>
          <p:nvPr/>
        </p:nvPicPr>
        <p:blipFill>
          <a:blip r:embed="rId3">
            <a:alphaModFix/>
          </a:blip>
          <a:stretch>
            <a:fillRect/>
          </a:stretch>
        </p:blipFill>
        <p:spPr>
          <a:xfrm>
            <a:off x="6851599" y="2275975"/>
            <a:ext cx="2158150" cy="2711075"/>
          </a:xfrm>
          <a:prstGeom prst="rect">
            <a:avLst/>
          </a:prstGeom>
          <a:noFill/>
          <a:ln>
            <a:noFill/>
          </a:ln>
        </p:spPr>
      </p:pic>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Bus stop location, pickup and drop off times will be available on the HCPSS website</a:t>
            </a:r>
            <a:endParaRPr/>
          </a:p>
          <a:p>
            <a:pPr indent="-317500" lvl="1" marL="914400" rtl="0" algn="l">
              <a:spcBef>
                <a:spcPts val="0"/>
              </a:spcBef>
              <a:spcAft>
                <a:spcPts val="0"/>
              </a:spcAft>
              <a:buSzPts val="1400"/>
              <a:buChar char="○"/>
            </a:pPr>
            <a:r>
              <a:rPr lang="en" u="sng">
                <a:solidFill>
                  <a:schemeClr val="hlink"/>
                </a:solidFill>
                <a:hlinkClick r:id="rId4"/>
              </a:rPr>
              <a:t>http://www.infofinderi.com/ifi/?cid=HCP2IOASIJVW</a:t>
            </a:r>
            <a:r>
              <a:rPr lang="en"/>
              <a:t> </a:t>
            </a:r>
            <a:endParaRPr/>
          </a:p>
          <a:p>
            <a:pPr indent="-317500" lvl="1" marL="914400" rtl="0" algn="l">
              <a:spcBef>
                <a:spcPts val="0"/>
              </a:spcBef>
              <a:spcAft>
                <a:spcPts val="0"/>
              </a:spcAft>
              <a:buSzPts val="1400"/>
              <a:buChar char="○"/>
            </a:pPr>
            <a:r>
              <a:rPr lang="en"/>
              <a:t>Families of students who receive specialized transportation will be contacted by bus contractors</a:t>
            </a:r>
            <a:endParaRPr/>
          </a:p>
          <a:p>
            <a:pPr indent="-342900" lvl="0" marL="457200" rtl="0" algn="l">
              <a:spcBef>
                <a:spcPts val="0"/>
              </a:spcBef>
              <a:spcAft>
                <a:spcPts val="0"/>
              </a:spcAft>
              <a:buSzPts val="1800"/>
              <a:buChar char="●"/>
            </a:pPr>
            <a:r>
              <a:rPr lang="en"/>
              <a:t>Assigned seats, one per seat (unless siblings) </a:t>
            </a:r>
            <a:endParaRPr/>
          </a:p>
          <a:p>
            <a:pPr indent="-342900" lvl="0" marL="457200" rtl="0" algn="l">
              <a:spcBef>
                <a:spcPts val="0"/>
              </a:spcBef>
              <a:spcAft>
                <a:spcPts val="0"/>
              </a:spcAft>
              <a:buSzPts val="1800"/>
              <a:buChar char="●"/>
            </a:pPr>
            <a:r>
              <a:rPr lang="en"/>
              <a:t>Attendance taken daily</a:t>
            </a:r>
            <a:endParaRPr/>
          </a:p>
          <a:p>
            <a:pPr indent="-342900" lvl="0" marL="457200" rtl="0" algn="l">
              <a:spcBef>
                <a:spcPts val="0"/>
              </a:spcBef>
              <a:spcAft>
                <a:spcPts val="0"/>
              </a:spcAft>
              <a:buSzPts val="1800"/>
              <a:buChar char="●"/>
            </a:pPr>
            <a:r>
              <a:rPr lang="en"/>
              <a:t>Bus will load rear to front and unload front to rear</a:t>
            </a:r>
            <a:endParaRPr/>
          </a:p>
          <a:p>
            <a:pPr indent="-342900" lvl="0" marL="457200" rtl="0" algn="l">
              <a:spcBef>
                <a:spcPts val="0"/>
              </a:spcBef>
              <a:spcAft>
                <a:spcPts val="0"/>
              </a:spcAft>
              <a:buSzPts val="1800"/>
              <a:buChar char="●"/>
            </a:pPr>
            <a:r>
              <a:rPr lang="en"/>
              <a:t>Masks required - disposable masks will be available </a:t>
            </a:r>
            <a:endParaRPr/>
          </a:p>
          <a:p>
            <a:pPr indent="-342900" lvl="0" marL="457200" rtl="0" algn="l">
              <a:spcBef>
                <a:spcPts val="0"/>
              </a:spcBef>
              <a:spcAft>
                <a:spcPts val="0"/>
              </a:spcAft>
              <a:buSzPts val="1800"/>
              <a:buChar char="●"/>
            </a:pPr>
            <a:r>
              <a:rPr lang="en"/>
              <a:t>Windows will be down - please dress your child accordingly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Arrival &amp; Dismissal</a:t>
            </a:r>
            <a:endParaRPr/>
          </a:p>
        </p:txBody>
      </p:sp>
      <p:sp>
        <p:nvSpPr>
          <p:cNvPr id="98" name="Google Shape;98;p1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Staff outside at 9:30 - Please do not drop students off before this time</a:t>
            </a:r>
            <a:endParaRPr sz="1800"/>
          </a:p>
          <a:p>
            <a:pPr indent="-342900" lvl="0" marL="457200" rtl="0" algn="l">
              <a:spcBef>
                <a:spcPts val="0"/>
              </a:spcBef>
              <a:spcAft>
                <a:spcPts val="0"/>
              </a:spcAft>
              <a:buSzPts val="1800"/>
              <a:buChar char="●"/>
            </a:pPr>
            <a:r>
              <a:rPr lang="en" sz="1800"/>
              <a:t>Staff in car loop will assist students getting out of the car - please do not get out of your car</a:t>
            </a:r>
            <a:endParaRPr sz="1800"/>
          </a:p>
          <a:p>
            <a:pPr indent="-342900" lvl="0" marL="457200" rtl="0" algn="l">
              <a:spcBef>
                <a:spcPts val="0"/>
              </a:spcBef>
              <a:spcAft>
                <a:spcPts val="0"/>
              </a:spcAft>
              <a:buSzPts val="1800"/>
              <a:buChar char="●"/>
            </a:pPr>
            <a:r>
              <a:rPr lang="en" sz="1800"/>
              <a:t>Staggered dismissal</a:t>
            </a:r>
            <a:endParaRPr sz="1800"/>
          </a:p>
          <a:p>
            <a:pPr indent="-342900" lvl="0" marL="457200" rtl="0" algn="l">
              <a:spcBef>
                <a:spcPts val="0"/>
              </a:spcBef>
              <a:spcAft>
                <a:spcPts val="0"/>
              </a:spcAft>
              <a:buSzPts val="1800"/>
              <a:buChar char="●"/>
            </a:pPr>
            <a:r>
              <a:rPr lang="en" sz="1800"/>
              <a:t>RECC car riders will meet on the RECC playground for both arrival and dismissal </a:t>
            </a:r>
            <a:endParaRPr sz="1800"/>
          </a:p>
        </p:txBody>
      </p:sp>
      <p:pic>
        <p:nvPicPr>
          <p:cNvPr id="99" name="Google Shape;99;p19"/>
          <p:cNvPicPr preferRelativeResize="0"/>
          <p:nvPr/>
        </p:nvPicPr>
        <p:blipFill>
          <a:blip r:embed="rId3">
            <a:alphaModFix/>
          </a:blip>
          <a:stretch>
            <a:fillRect/>
          </a:stretch>
        </p:blipFill>
        <p:spPr>
          <a:xfrm>
            <a:off x="4235400" y="1322525"/>
            <a:ext cx="4527600" cy="2955725"/>
          </a:xfrm>
          <a:prstGeom prst="rect">
            <a:avLst/>
          </a:prstGeom>
          <a:noFill/>
          <a:ln>
            <a:noFill/>
          </a:ln>
        </p:spPr>
      </p:pic>
      <p:sp>
        <p:nvSpPr>
          <p:cNvPr id="100" name="Google Shape;100;p19"/>
          <p:cNvSpPr/>
          <p:nvPr/>
        </p:nvSpPr>
        <p:spPr>
          <a:xfrm>
            <a:off x="5896150" y="3528800"/>
            <a:ext cx="183900" cy="2025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p:nvPr/>
        </p:nvSpPr>
        <p:spPr>
          <a:xfrm>
            <a:off x="3076750" y="4138400"/>
            <a:ext cx="183900" cy="2025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Breakfast and Lunch</a:t>
            </a:r>
            <a:endParaRPr/>
          </a:p>
        </p:txBody>
      </p:sp>
      <p:sp>
        <p:nvSpPr>
          <p:cNvPr id="107" name="Google Shape;107;p20"/>
          <p:cNvSpPr txBox="1"/>
          <p:nvPr>
            <p:ph idx="1" type="body"/>
          </p:nvPr>
        </p:nvSpPr>
        <p:spPr>
          <a:xfrm>
            <a:off x="311700" y="1152475"/>
            <a:ext cx="3921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Free Grab &amp; Go Breakfast for all students </a:t>
            </a:r>
            <a:endParaRPr/>
          </a:p>
          <a:p>
            <a:pPr indent="-342900" lvl="0" marL="457200" rtl="0" algn="l">
              <a:spcBef>
                <a:spcPts val="0"/>
              </a:spcBef>
              <a:spcAft>
                <a:spcPts val="0"/>
              </a:spcAft>
              <a:buSzPts val="1800"/>
              <a:buChar char="●"/>
            </a:pPr>
            <a:r>
              <a:rPr lang="en"/>
              <a:t>Free lunch for all students</a:t>
            </a:r>
            <a:endParaRPr/>
          </a:p>
          <a:p>
            <a:pPr indent="-317500" lvl="1" marL="914400" rtl="0" algn="l">
              <a:spcBef>
                <a:spcPts val="0"/>
              </a:spcBef>
              <a:spcAft>
                <a:spcPts val="0"/>
              </a:spcAft>
              <a:buSzPts val="1400"/>
              <a:buChar char="○"/>
            </a:pPr>
            <a:r>
              <a:rPr lang="en"/>
              <a:t>Lunch will be Grab &amp; Go on Wednesdays (K-5) </a:t>
            </a:r>
            <a:endParaRPr/>
          </a:p>
          <a:p>
            <a:pPr indent="-317500" lvl="1" marL="914400" rtl="0" algn="l">
              <a:spcBef>
                <a:spcPts val="0"/>
              </a:spcBef>
              <a:spcAft>
                <a:spcPts val="0"/>
              </a:spcAft>
              <a:buSzPts val="1400"/>
              <a:buChar char="○"/>
            </a:pPr>
            <a:r>
              <a:rPr lang="en"/>
              <a:t>RECC students will also have the opportunity to receive meals </a:t>
            </a:r>
            <a:endParaRPr/>
          </a:p>
          <a:p>
            <a:pPr indent="-342900" lvl="0" marL="457200" rtl="0" algn="l">
              <a:spcBef>
                <a:spcPts val="0"/>
              </a:spcBef>
              <a:spcAft>
                <a:spcPts val="0"/>
              </a:spcAft>
              <a:buSzPts val="1800"/>
              <a:buChar char="●"/>
            </a:pPr>
            <a:r>
              <a:rPr lang="en"/>
              <a:t>Socially-distanced cafeteria seating</a:t>
            </a:r>
            <a:endParaRPr/>
          </a:p>
          <a:p>
            <a:pPr indent="-342900" lvl="0" marL="457200" rtl="0" algn="l">
              <a:spcBef>
                <a:spcPts val="0"/>
              </a:spcBef>
              <a:spcAft>
                <a:spcPts val="0"/>
              </a:spcAft>
              <a:buSzPts val="1800"/>
              <a:buChar char="●"/>
            </a:pPr>
            <a:r>
              <a:rPr lang="en"/>
              <a:t>Masks on while not eating</a:t>
            </a:r>
            <a:endParaRPr/>
          </a:p>
          <a:p>
            <a:pPr indent="-342900" lvl="0" marL="457200" rtl="0" algn="l">
              <a:spcBef>
                <a:spcPts val="0"/>
              </a:spcBef>
              <a:spcAft>
                <a:spcPts val="0"/>
              </a:spcAft>
              <a:buSzPts val="1800"/>
              <a:buChar char="●"/>
            </a:pPr>
            <a:r>
              <a:rPr lang="en"/>
              <a:t>Sanitizer in cafeteria</a:t>
            </a:r>
            <a:endParaRPr/>
          </a:p>
        </p:txBody>
      </p:sp>
      <p:pic>
        <p:nvPicPr>
          <p:cNvPr id="108" name="Google Shape;108;p20"/>
          <p:cNvPicPr preferRelativeResize="0"/>
          <p:nvPr/>
        </p:nvPicPr>
        <p:blipFill>
          <a:blip r:embed="rId3">
            <a:alphaModFix/>
          </a:blip>
          <a:stretch>
            <a:fillRect/>
          </a:stretch>
        </p:blipFill>
        <p:spPr>
          <a:xfrm>
            <a:off x="4309500" y="1017725"/>
            <a:ext cx="4605895" cy="34544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Recess</a:t>
            </a:r>
            <a:endParaRPr/>
          </a:p>
        </p:txBody>
      </p:sp>
      <p:pic>
        <p:nvPicPr>
          <p:cNvPr id="114" name="Google Shape;114;p21"/>
          <p:cNvPicPr preferRelativeResize="0"/>
          <p:nvPr/>
        </p:nvPicPr>
        <p:blipFill>
          <a:blip r:embed="rId3">
            <a:alphaModFix/>
          </a:blip>
          <a:stretch>
            <a:fillRect/>
          </a:stretch>
        </p:blipFill>
        <p:spPr>
          <a:xfrm>
            <a:off x="6927799" y="294775"/>
            <a:ext cx="2158150" cy="2711075"/>
          </a:xfrm>
          <a:prstGeom prst="rect">
            <a:avLst/>
          </a:prstGeom>
          <a:noFill/>
          <a:ln>
            <a:noFill/>
          </a:ln>
        </p:spPr>
      </p:pic>
      <p:sp>
        <p:nvSpPr>
          <p:cNvPr id="115" name="Google Shape;11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Outside weather permitting - please dress appropriately </a:t>
            </a:r>
            <a:endParaRPr/>
          </a:p>
          <a:p>
            <a:pPr indent="-342900" lvl="0" marL="457200" rtl="0" algn="l">
              <a:spcBef>
                <a:spcPts val="0"/>
              </a:spcBef>
              <a:spcAft>
                <a:spcPts val="0"/>
              </a:spcAft>
              <a:buSzPts val="1800"/>
              <a:buChar char="●"/>
            </a:pPr>
            <a:r>
              <a:rPr lang="en"/>
              <a:t>Students will be assigned zones (field, playground, blacktop)</a:t>
            </a:r>
            <a:endParaRPr/>
          </a:p>
          <a:p>
            <a:pPr indent="-342900" lvl="0" marL="457200" rtl="0" algn="l">
              <a:spcBef>
                <a:spcPts val="0"/>
              </a:spcBef>
              <a:spcAft>
                <a:spcPts val="0"/>
              </a:spcAft>
              <a:buSzPts val="1800"/>
              <a:buChar char="●"/>
            </a:pPr>
            <a:r>
              <a:rPr lang="en"/>
              <a:t>Playground equipment will be used</a:t>
            </a:r>
            <a:endParaRPr/>
          </a:p>
          <a:p>
            <a:pPr indent="-342900" lvl="0" marL="457200" rtl="0" algn="l">
              <a:spcBef>
                <a:spcPts val="0"/>
              </a:spcBef>
              <a:spcAft>
                <a:spcPts val="0"/>
              </a:spcAft>
              <a:buSzPts val="1800"/>
              <a:buChar char="●"/>
            </a:pPr>
            <a:r>
              <a:rPr lang="en"/>
              <a:t>Examples of contactless games:</a:t>
            </a:r>
            <a:endParaRPr/>
          </a:p>
          <a:p>
            <a:pPr indent="-317500" lvl="1" marL="914400" rtl="0" algn="l">
              <a:spcBef>
                <a:spcPts val="0"/>
              </a:spcBef>
              <a:spcAft>
                <a:spcPts val="0"/>
              </a:spcAft>
              <a:buSzPts val="1400"/>
              <a:buChar char="○"/>
            </a:pPr>
            <a:r>
              <a:rPr lang="en"/>
              <a:t>Red light/green light</a:t>
            </a:r>
            <a:endParaRPr/>
          </a:p>
          <a:p>
            <a:pPr indent="-317500" lvl="1" marL="914400" rtl="0" algn="l">
              <a:spcBef>
                <a:spcPts val="0"/>
              </a:spcBef>
              <a:spcAft>
                <a:spcPts val="0"/>
              </a:spcAft>
              <a:buSzPts val="1400"/>
              <a:buChar char="○"/>
            </a:pPr>
            <a:r>
              <a:rPr lang="en"/>
              <a:t>Yoga</a:t>
            </a:r>
            <a:endParaRPr/>
          </a:p>
          <a:p>
            <a:pPr indent="-317500" lvl="1" marL="914400" rtl="0" algn="l">
              <a:spcBef>
                <a:spcPts val="0"/>
              </a:spcBef>
              <a:spcAft>
                <a:spcPts val="0"/>
              </a:spcAft>
              <a:buSzPts val="1400"/>
              <a:buChar char="○"/>
            </a:pPr>
            <a:r>
              <a:rPr lang="en"/>
              <a:t>Scavenger hunts</a:t>
            </a:r>
            <a:endParaRPr/>
          </a:p>
          <a:p>
            <a:pPr indent="-342900" lvl="0" marL="457200" rtl="0" algn="l">
              <a:spcBef>
                <a:spcPts val="0"/>
              </a:spcBef>
              <a:spcAft>
                <a:spcPts val="0"/>
              </a:spcAft>
              <a:buSzPts val="1800"/>
              <a:buChar char="●"/>
            </a:pPr>
            <a:r>
              <a:rPr lang="en"/>
              <a:t>Students will be masked at recess and social distancing will be expected</a:t>
            </a:r>
            <a:endParaRPr/>
          </a:p>
          <a:p>
            <a:pPr indent="-342900" lvl="0" marL="457200" rtl="0" algn="l">
              <a:spcBef>
                <a:spcPts val="0"/>
              </a:spcBef>
              <a:spcAft>
                <a:spcPts val="0"/>
              </a:spcAft>
              <a:buSzPts val="1800"/>
              <a:buChar char="●"/>
            </a:pPr>
            <a:r>
              <a:rPr lang="en"/>
              <a:t>Hand sanitizer will be encouraged before, during, and after recess</a:t>
            </a:r>
            <a:endParaRPr/>
          </a:p>
          <a:p>
            <a:pPr indent="-342900" lvl="0" marL="457200" rtl="0" algn="l">
              <a:spcBef>
                <a:spcPts val="0"/>
              </a:spcBef>
              <a:spcAft>
                <a:spcPts val="0"/>
              </a:spcAft>
              <a:buSzPts val="1800"/>
              <a:buChar char="●"/>
            </a:pPr>
            <a:r>
              <a:rPr lang="en"/>
              <a:t>Indoor recess - students will be supervised indoors - no shared games or materials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